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439" r:id="rId4"/>
    <p:sldId id="440" r:id="rId5"/>
    <p:sldId id="314" r:id="rId6"/>
    <p:sldId id="317" r:id="rId7"/>
    <p:sldId id="404" r:id="rId8"/>
    <p:sldId id="451" r:id="rId9"/>
    <p:sldId id="445" r:id="rId10"/>
    <p:sldId id="446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43" r:id="rId19"/>
    <p:sldId id="417" r:id="rId20"/>
    <p:sldId id="418" r:id="rId21"/>
    <p:sldId id="421" r:id="rId22"/>
    <p:sldId id="424" r:id="rId23"/>
    <p:sldId id="422" r:id="rId24"/>
    <p:sldId id="423" r:id="rId25"/>
    <p:sldId id="425" r:id="rId26"/>
    <p:sldId id="426" r:id="rId27"/>
    <p:sldId id="427" r:id="rId28"/>
    <p:sldId id="318" r:id="rId29"/>
    <p:sldId id="370" r:id="rId30"/>
    <p:sldId id="420" r:id="rId31"/>
    <p:sldId id="407" r:id="rId32"/>
    <p:sldId id="408" r:id="rId33"/>
    <p:sldId id="438" r:id="rId34"/>
    <p:sldId id="428" r:id="rId35"/>
    <p:sldId id="332" r:id="rId36"/>
    <p:sldId id="344" r:id="rId37"/>
    <p:sldId id="378" r:id="rId38"/>
    <p:sldId id="382" r:id="rId39"/>
  </p:sldIdLst>
  <p:sldSz cx="9144000" cy="6858000" type="screen4x3"/>
  <p:notesSz cx="6184900" cy="9321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70196" autoAdjust="0"/>
  </p:normalViewPr>
  <p:slideViewPr>
    <p:cSldViewPr snapToGrid="0" snapToObjects="1">
      <p:cViewPr varScale="1">
        <p:scale>
          <a:sx n="58" d="100"/>
          <a:sy n="58" d="100"/>
        </p:scale>
        <p:origin x="229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13:41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03346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1165225"/>
            <a:ext cx="4194175" cy="3146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18490" y="4486116"/>
            <a:ext cx="4947920" cy="367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03346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69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Dijkstra's Algorithm:</a:t>
            </a:r>
          </a:p>
          <a:p>
            <a:r>
              <a:rPr lang="en-GB" dirty="0"/>
              <a:t>- Finds the shortest path from a single </a:t>
            </a:r>
            <a:r>
              <a:rPr lang="en-GB"/>
              <a:t>source vertex </a:t>
            </a:r>
            <a:r>
              <a:rPr lang="en-GB" dirty="0"/>
              <a:t>to all other vertices in a graph with non-negative edge weights.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Finds the shortest path from a single </a:t>
            </a:r>
            <a:r>
              <a:rPr lang="en-GB"/>
              <a:t>source vertex </a:t>
            </a:r>
            <a:r>
              <a:rPr lang="en-GB" dirty="0"/>
              <a:t>to all other vertices in a graph, even with negative edge weights.</a:t>
            </a:r>
          </a:p>
          <a:p>
            <a:r>
              <a:rPr lang="en-GB" dirty="0"/>
              <a:t>- Can detect negative cycles in the graph.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complexity of O(V^2) for a dense graph and O(E log V) for a sparse graph.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complexity of O(VE), where V is the number of vertices and E is the number of edges in the graph.</a:t>
            </a:r>
          </a:p>
          <a:p>
            <a:r>
              <a:rPr lang="en-GB" dirty="0"/>
              <a:t>, where V is the number of vertices</a:t>
            </a:r>
          </a:p>
          <a:p>
            <a:r>
              <a:rPr lang="en-GB" dirty="0"/>
              <a:t>## Edge Weight Handling</a:t>
            </a:r>
          </a:p>
          <a:p>
            <a:endParaRPr lang="en-GB" dirty="0"/>
          </a:p>
          <a:p>
            <a:r>
              <a:rPr lang="en-GB" dirty="0"/>
              <a:t>**Dijkstra's Algorithm:**</a:t>
            </a:r>
          </a:p>
          <a:p>
            <a:r>
              <a:rPr lang="en-GB" dirty="0"/>
              <a:t>- Works only on graphs with non-negative edge weights.</a:t>
            </a:r>
          </a:p>
          <a:p>
            <a:endParaRPr lang="en-GB" dirty="0"/>
          </a:p>
          <a:p>
            <a:r>
              <a:rPr lang="en-GB" dirty="0"/>
              <a:t>**</a:t>
            </a:r>
            <a:r>
              <a:rPr lang="en-GB" b="1" dirty="0"/>
              <a:t>Bellman-Ford Algorithm</a:t>
            </a:r>
            <a:r>
              <a:rPr lang="en-GB" dirty="0"/>
              <a:t>:**</a:t>
            </a:r>
          </a:p>
          <a:p>
            <a:r>
              <a:rPr lang="en-GB" dirty="0"/>
              <a:t>- Can handle graphs with negative edge weights.</a:t>
            </a:r>
          </a:p>
          <a:p>
            <a:r>
              <a:rPr lang="en-GB" dirty="0"/>
              <a:t>- Can detect negative cycles.</a:t>
            </a:r>
          </a:p>
          <a:p>
            <a:endParaRPr lang="en-GB" dirty="0"/>
          </a:p>
          <a:p>
            <a:r>
              <a:rPr lang="en-GB" dirty="0"/>
              <a:t>## Performance</a:t>
            </a:r>
          </a:p>
          <a:p>
            <a:endParaRPr lang="en-GB" dirty="0"/>
          </a:p>
          <a:p>
            <a:r>
              <a:rPr lang="en-GB" dirty="0"/>
              <a:t>Dijkstra's Algorithm:</a:t>
            </a:r>
          </a:p>
          <a:p>
            <a:r>
              <a:rPr lang="en-GB" dirty="0"/>
              <a:t>- More efficient for graphs with non-negative weights.</a:t>
            </a:r>
          </a:p>
          <a:p>
            <a:r>
              <a:rPr lang="en-GB" dirty="0"/>
              <a:t>- Time complexity: O(V log V + E) with a binary heap implementation,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Generally slower than Dijkstra's.</a:t>
            </a:r>
          </a:p>
          <a:p>
            <a:r>
              <a:rPr lang="en-GB" dirty="0"/>
              <a:t>- Time complexity: O(VE),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## Implementation</a:t>
            </a:r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88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Dijkstra’s Algorithm is greedy and optimal: any vertex that has been visited should have its shortest distance to the source.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26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1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follows the edge arrow direction for directed graphs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3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SE" dirty="0"/>
              <a:t>David Kauchak</a:t>
            </a:r>
          </a:p>
          <a:p>
            <a:r>
              <a:rPr lang="en-US" altLang="en-SE" dirty="0"/>
              <a:t>cs161</a:t>
            </a:r>
          </a:p>
          <a:p>
            <a:r>
              <a:rPr lang="en-US" altLang="en-SE" dirty="0"/>
              <a:t>Summer 2009</a:t>
            </a:r>
          </a:p>
          <a:p>
            <a:r>
              <a:rPr lang="en-US" altLang="en-SE" dirty="0"/>
              <a:t>Graphs: MSTs</a:t>
            </a:r>
            <a:br>
              <a:rPr lang="en-US" altLang="en-SE" dirty="0"/>
            </a:br>
            <a:r>
              <a:rPr lang="en-US" altLang="en-SE" dirty="0"/>
              <a:t>and Shortest Paths https://cs.pomona.edu/~dkauchak/classes/algorithms/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2 (No Negative cycle) : case 1 fails for all the edges.</a:t>
            </a:r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15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0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Best Case: O(E), when distance array after 1st and 2nd relaxation are same , we can simply stop further processing after one iteration</a:t>
            </a:r>
          </a:p>
          <a:p>
            <a:endParaRPr lang="en-GB" dirty="0"/>
          </a:p>
          <a:p>
            <a:r>
              <a:rPr lang="en-GB" dirty="0"/>
              <a:t>What is the time complexity of Bellman-Ford single-source shortest path algorithm on a complete graph of n vertices?</a:t>
            </a:r>
          </a:p>
          <a:p>
            <a:r>
              <a:rPr lang="en-GB" dirty="0"/>
              <a:t>ANS: O</a:t>
            </a:r>
            <a:r>
              <a:rPr lang="el-GR" dirty="0"/>
              <a:t>(</a:t>
            </a:r>
            <a:r>
              <a:rPr lang="en-GB" dirty="0"/>
              <a:t>V3)</a:t>
            </a:r>
          </a:p>
          <a:p>
            <a:r>
              <a:rPr lang="en-GB" dirty="0"/>
              <a:t>Time complexity of Bellman-Ford Algorithm Example 1 is O(VE) where V is number of vertices and E is number edges . If the graph is complete, the value of E becomes O(V2). So overall time complexity becomes O(V3)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99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9" Type="http://schemas.openxmlformats.org/officeDocument/2006/relationships/image" Target="NULL"/><Relationship Id="rId1" Type="http://schemas.openxmlformats.org/officeDocument/2006/relationships/slideLayout" Target="../slideLayouts/slideLayout2.xml"/><Relationship Id="rId58" Type="http://schemas.openxmlformats.org/officeDocument/2006/relationships/image" Target="NULL"/><Relationship Id="rId57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1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27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8" Type="http://schemas.openxmlformats.org/officeDocument/2006/relationships/image" Target="NULL"/><Relationship Id="rId57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/>
              <a:t>5.0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46750-7909-E72D-37FE-74DCF2CE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FE92-697A-4888-AA13-BBAE323D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77" y="274638"/>
            <a:ext cx="6194323" cy="1143000"/>
          </a:xfrm>
        </p:spPr>
        <p:txBody>
          <a:bodyPr>
            <a:normAutofit/>
          </a:bodyPr>
          <a:lstStyle/>
          <a:p>
            <a:r>
              <a:rPr lang="en-GB" sz="2400" dirty="0"/>
              <a:t>Toy Example: </a:t>
            </a:r>
            <a:r>
              <a:rPr lang="en-US" altLang="zh-CN" sz="2400" dirty="0"/>
              <a:t>find shortest path </a:t>
            </a:r>
            <a:r>
              <a:rPr lang="en-GB" sz="2400" dirty="0"/>
              <a:t>starting from source vertex S for directed graph</a:t>
            </a:r>
            <a:endParaRPr lang="en-S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DC8445C8-CD1A-8C4A-1128-521DE21516F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9205134"/>
                  </p:ext>
                </p:extLst>
              </p:nvPr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F3F8EB-6482-B1F7-F8B4-2D0318E452B9}"/>
              </a:ext>
            </a:extLst>
          </p:cNvPr>
          <p:cNvSpPr/>
          <p:nvPr/>
        </p:nvSpPr>
        <p:spPr>
          <a:xfrm>
            <a:off x="1701863" y="2243838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C4424-A582-1C7E-2AB5-F7E04C23EE2F}"/>
              </a:ext>
            </a:extLst>
          </p:cNvPr>
          <p:cNvSpPr txBox="1"/>
          <p:nvPr/>
        </p:nvSpPr>
        <p:spPr>
          <a:xfrm>
            <a:off x="1689775" y="194178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6473E2FF-7E0C-12FA-43D1-3F424DACDA2B}"/>
              </a:ext>
            </a:extLst>
          </p:cNvPr>
          <p:cNvGraphicFramePr>
            <a:graphicFrameLocks/>
          </p:cNvGraphicFramePr>
          <p:nvPr/>
        </p:nvGraphicFramePr>
        <p:xfrm>
          <a:off x="2548787" y="1760676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7E08CFF2-E9DA-A5F1-5EDF-C2F45D079047}"/>
              </a:ext>
            </a:extLst>
          </p:cNvPr>
          <p:cNvSpPr/>
          <p:nvPr/>
        </p:nvSpPr>
        <p:spPr>
          <a:xfrm>
            <a:off x="4024975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42FC92-3961-AE3B-77DF-163DF311FC1A}"/>
              </a:ext>
            </a:extLst>
          </p:cNvPr>
          <p:cNvSpPr txBox="1"/>
          <p:nvPr/>
        </p:nvSpPr>
        <p:spPr>
          <a:xfrm>
            <a:off x="3999263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1595A4FD-3808-F5CC-486B-14F895674909}"/>
              </a:ext>
            </a:extLst>
          </p:cNvPr>
          <p:cNvGraphicFramePr>
            <a:graphicFrameLocks/>
          </p:cNvGraphicFramePr>
          <p:nvPr/>
        </p:nvGraphicFramePr>
        <p:xfrm>
          <a:off x="4970374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193975E6-BD20-379D-55E1-599BA0CB0CE1}"/>
              </a:ext>
            </a:extLst>
          </p:cNvPr>
          <p:cNvSpPr/>
          <p:nvPr/>
        </p:nvSpPr>
        <p:spPr>
          <a:xfrm>
            <a:off x="6508826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718DE-7A77-1BF9-E260-EDBA266CDE56}"/>
              </a:ext>
            </a:extLst>
          </p:cNvPr>
          <p:cNvSpPr txBox="1"/>
          <p:nvPr/>
        </p:nvSpPr>
        <p:spPr>
          <a:xfrm>
            <a:off x="6483113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C0CB7135-F412-4E9F-34EF-249BC26AC139}"/>
              </a:ext>
            </a:extLst>
          </p:cNvPr>
          <p:cNvGraphicFramePr>
            <a:graphicFrameLocks/>
          </p:cNvGraphicFramePr>
          <p:nvPr/>
        </p:nvGraphicFramePr>
        <p:xfrm>
          <a:off x="7454225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C3B51AF2-57A6-5BED-90E7-792B6E51327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4967214"/>
                  </p:ext>
                </p:extLst>
              </p:nvPr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7EF1DC23-978F-D813-1939-82EBFCCE62D3}"/>
              </a:ext>
            </a:extLst>
          </p:cNvPr>
          <p:cNvSpPr/>
          <p:nvPr/>
        </p:nvSpPr>
        <p:spPr>
          <a:xfrm>
            <a:off x="1553477" y="5743721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1160A2-0E37-9FF0-C62C-A2093C478023}"/>
              </a:ext>
            </a:extLst>
          </p:cNvPr>
          <p:cNvSpPr txBox="1"/>
          <p:nvPr/>
        </p:nvSpPr>
        <p:spPr>
          <a:xfrm>
            <a:off x="1541389" y="544166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Content Placeholder 4">
                <a:extLst>
                  <a:ext uri="{FF2B5EF4-FFF2-40B4-BE49-F238E27FC236}">
                    <a16:creationId xmlns:a16="http://schemas.microsoft.com/office/drawing/2014/main" id="{7EDBE61C-A9F4-D964-3AFF-A5F36DCB303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400401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Content Placeholder 4">
                <a:extLst>
                  <a:ext uri="{FF2B5EF4-FFF2-40B4-BE49-F238E27FC236}">
                    <a16:creationId xmlns:a16="http://schemas.microsoft.com/office/drawing/2014/main" id="{7EDBE61C-A9F4-D964-3AFF-A5F36DCB303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64439170"/>
                  </p:ext>
                </p:extLst>
              </p:nvPr>
            </p:nvGraphicFramePr>
            <p:xfrm>
              <a:off x="2400401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9"/>
                          <a:stretch>
                            <a:fillRect l="-100000" t="-209836" r="-10909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C161FBE2-C069-726D-631B-5B905A0ACD01}"/>
              </a:ext>
            </a:extLst>
          </p:cNvPr>
          <p:cNvSpPr/>
          <p:nvPr/>
        </p:nvSpPr>
        <p:spPr>
          <a:xfrm>
            <a:off x="3876589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C5ADE8-F573-189F-53D8-03D78777B59A}"/>
              </a:ext>
            </a:extLst>
          </p:cNvPr>
          <p:cNvSpPr txBox="1"/>
          <p:nvPr/>
        </p:nvSpPr>
        <p:spPr>
          <a:xfrm>
            <a:off x="3850876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4D83A19-091B-3810-32FE-3A36B6728E59}"/>
              </a:ext>
            </a:extLst>
          </p:cNvPr>
          <p:cNvSpPr/>
          <p:nvPr/>
        </p:nvSpPr>
        <p:spPr>
          <a:xfrm>
            <a:off x="6360440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B68C5E-B94B-2F80-4F7B-0B42E76F2B34}"/>
              </a:ext>
            </a:extLst>
          </p:cNvPr>
          <p:cNvSpPr txBox="1"/>
          <p:nvPr/>
        </p:nvSpPr>
        <p:spPr>
          <a:xfrm>
            <a:off x="6334727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45896828-86B8-C7AE-EAD3-A59C3F652C4F}"/>
              </a:ext>
            </a:extLst>
          </p:cNvPr>
          <p:cNvGraphicFramePr>
            <a:graphicFrameLocks/>
          </p:cNvGraphicFramePr>
          <p:nvPr/>
        </p:nvGraphicFramePr>
        <p:xfrm>
          <a:off x="7305839" y="5230603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69" name="Group 4">
            <a:extLst>
              <a:ext uri="{FF2B5EF4-FFF2-40B4-BE49-F238E27FC236}">
                <a16:creationId xmlns:a16="http://schemas.microsoft.com/office/drawing/2014/main" id="{1D346CCC-2790-B4BF-0DBA-85C7BBB70EEC}"/>
              </a:ext>
            </a:extLst>
          </p:cNvPr>
          <p:cNvGrpSpPr>
            <a:grpSpLocks/>
          </p:cNvGrpSpPr>
          <p:nvPr/>
        </p:nvGrpSpPr>
        <p:grpSpPr bwMode="auto">
          <a:xfrm>
            <a:off x="87747" y="440365"/>
            <a:ext cx="533400" cy="533400"/>
            <a:chOff x="1824" y="2736"/>
            <a:chExt cx="336" cy="336"/>
          </a:xfrm>
        </p:grpSpPr>
        <p:sp>
          <p:nvSpPr>
            <p:cNvPr id="70" name="Oval 5">
              <a:extLst>
                <a:ext uri="{FF2B5EF4-FFF2-40B4-BE49-F238E27FC236}">
                  <a16:creationId xmlns:a16="http://schemas.microsoft.com/office/drawing/2014/main" id="{7ABAF46B-FD4B-68BC-D6DD-103A6BE33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1" name="Text Box 6">
              <a:extLst>
                <a:ext uri="{FF2B5EF4-FFF2-40B4-BE49-F238E27FC236}">
                  <a16:creationId xmlns:a16="http://schemas.microsoft.com/office/drawing/2014/main" id="{88FE5367-8833-D6A0-CD9B-C6A9BAEB5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72" name="Group 7">
            <a:extLst>
              <a:ext uri="{FF2B5EF4-FFF2-40B4-BE49-F238E27FC236}">
                <a16:creationId xmlns:a16="http://schemas.microsoft.com/office/drawing/2014/main" id="{6F367E3F-EACC-5EB1-A57F-D3C828F176C2}"/>
              </a:ext>
            </a:extLst>
          </p:cNvPr>
          <p:cNvGrpSpPr>
            <a:grpSpLocks/>
          </p:cNvGrpSpPr>
          <p:nvPr/>
        </p:nvGrpSpPr>
        <p:grpSpPr bwMode="auto">
          <a:xfrm>
            <a:off x="1244815" y="4272"/>
            <a:ext cx="533400" cy="533400"/>
            <a:chOff x="1824" y="2736"/>
            <a:chExt cx="336" cy="336"/>
          </a:xfrm>
        </p:grpSpPr>
        <p:sp>
          <p:nvSpPr>
            <p:cNvPr id="73" name="Oval 8">
              <a:extLst>
                <a:ext uri="{FF2B5EF4-FFF2-40B4-BE49-F238E27FC236}">
                  <a16:creationId xmlns:a16="http://schemas.microsoft.com/office/drawing/2014/main" id="{33A68FE8-7AAF-C929-B96D-A4F997D26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4" name="Text Box 9">
              <a:extLst>
                <a:ext uri="{FF2B5EF4-FFF2-40B4-BE49-F238E27FC236}">
                  <a16:creationId xmlns:a16="http://schemas.microsoft.com/office/drawing/2014/main" id="{56A53356-4062-58E4-54B3-69A2A0370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5" name="Group 10">
            <a:extLst>
              <a:ext uri="{FF2B5EF4-FFF2-40B4-BE49-F238E27FC236}">
                <a16:creationId xmlns:a16="http://schemas.microsoft.com/office/drawing/2014/main" id="{33ED1C2D-6327-0999-A943-818A52011D74}"/>
              </a:ext>
            </a:extLst>
          </p:cNvPr>
          <p:cNvGrpSpPr>
            <a:grpSpLocks/>
          </p:cNvGrpSpPr>
          <p:nvPr/>
        </p:nvGrpSpPr>
        <p:grpSpPr bwMode="auto">
          <a:xfrm>
            <a:off x="1230747" y="1202365"/>
            <a:ext cx="533400" cy="533400"/>
            <a:chOff x="1824" y="2736"/>
            <a:chExt cx="336" cy="336"/>
          </a:xfrm>
        </p:grpSpPr>
        <p:sp>
          <p:nvSpPr>
            <p:cNvPr id="76" name="Oval 11">
              <a:extLst>
                <a:ext uri="{FF2B5EF4-FFF2-40B4-BE49-F238E27FC236}">
                  <a16:creationId xmlns:a16="http://schemas.microsoft.com/office/drawing/2014/main" id="{29395501-0784-D157-1D84-E15E019E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7" name="Text Box 12">
              <a:extLst>
                <a:ext uri="{FF2B5EF4-FFF2-40B4-BE49-F238E27FC236}">
                  <a16:creationId xmlns:a16="http://schemas.microsoft.com/office/drawing/2014/main" id="{685B2FFF-33AC-E15C-E71A-202D308DF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78" name="Line 19">
            <a:extLst>
              <a:ext uri="{FF2B5EF4-FFF2-40B4-BE49-F238E27FC236}">
                <a16:creationId xmlns:a16="http://schemas.microsoft.com/office/drawing/2014/main" id="{8D1B33DD-EF71-24E5-0AFD-06DC7C97BF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47" y="358363"/>
            <a:ext cx="647697" cy="26007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Line 20">
            <a:extLst>
              <a:ext uri="{FF2B5EF4-FFF2-40B4-BE49-F238E27FC236}">
                <a16:creationId xmlns:a16="http://schemas.microsoft.com/office/drawing/2014/main" id="{733B3559-9503-9904-AD5C-DD6E7B6E8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46" y="897565"/>
            <a:ext cx="747933" cy="476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0" name="Line 23">
            <a:extLst>
              <a:ext uri="{FF2B5EF4-FFF2-40B4-BE49-F238E27FC236}">
                <a16:creationId xmlns:a16="http://schemas.microsoft.com/office/drawing/2014/main" id="{9970090A-BBC2-B40D-02E2-8F9163B945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547" y="516565"/>
            <a:ext cx="0" cy="685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" name="Text Box 26">
            <a:extLst>
              <a:ext uri="{FF2B5EF4-FFF2-40B4-BE49-F238E27FC236}">
                <a16:creationId xmlns:a16="http://schemas.microsoft.com/office/drawing/2014/main" id="{882EE152-6B3A-1E9B-B760-6A6C16C49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32" y="98805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82" name="Text Box 27">
            <a:extLst>
              <a:ext uri="{FF2B5EF4-FFF2-40B4-BE49-F238E27FC236}">
                <a16:creationId xmlns:a16="http://schemas.microsoft.com/office/drawing/2014/main" id="{BE4B8C07-5437-1267-4129-2842412F1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847" y="63748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83" name="Text Box 28">
            <a:extLst>
              <a:ext uri="{FF2B5EF4-FFF2-40B4-BE49-F238E27FC236}">
                <a16:creationId xmlns:a16="http://schemas.microsoft.com/office/drawing/2014/main" id="{886FB61D-CE3A-6B98-14AF-75984B1FB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82" y="19466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E1EBE46-02EE-3E5D-5512-7F4DC6005C28}"/>
              </a:ext>
            </a:extLst>
          </p:cNvPr>
          <p:cNvCxnSpPr/>
          <p:nvPr/>
        </p:nvCxnSpPr>
        <p:spPr>
          <a:xfrm>
            <a:off x="163947" y="3393015"/>
            <a:ext cx="888157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4F86256E-63DC-5CB2-6DF4-9CF8ABEE34C7}"/>
              </a:ext>
            </a:extLst>
          </p:cNvPr>
          <p:cNvGraphicFramePr>
            <a:graphicFrameLocks/>
          </p:cNvGraphicFramePr>
          <p:nvPr/>
        </p:nvGraphicFramePr>
        <p:xfrm>
          <a:off x="4773833" y="5248155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8CB999E-BD8A-53E7-49E1-6424239A8495}"/>
              </a:ext>
            </a:extLst>
          </p:cNvPr>
          <p:cNvSpPr txBox="1">
            <a:spLocks/>
          </p:cNvSpPr>
          <p:nvPr/>
        </p:nvSpPr>
        <p:spPr>
          <a:xfrm>
            <a:off x="1985135" y="1680565"/>
            <a:ext cx="71397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endParaRPr lang="en-SE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78D64A7-33C4-05E2-B49C-CED99EFDC644}"/>
              </a:ext>
            </a:extLst>
          </p:cNvPr>
          <p:cNvGrpSpPr>
            <a:grpSpLocks/>
          </p:cNvGrpSpPr>
          <p:nvPr/>
        </p:nvGrpSpPr>
        <p:grpSpPr bwMode="auto">
          <a:xfrm>
            <a:off x="87747" y="3953805"/>
            <a:ext cx="533400" cy="533400"/>
            <a:chOff x="1824" y="2736"/>
            <a:chExt cx="336" cy="3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0E9A71AF-65F6-C15B-E97D-8B8DD5144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5C0A9519-399B-12E3-0553-6BEDC0FCD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059AA3D-6D66-F3CF-BE36-10EA96755D72}"/>
              </a:ext>
            </a:extLst>
          </p:cNvPr>
          <p:cNvGrpSpPr>
            <a:grpSpLocks/>
          </p:cNvGrpSpPr>
          <p:nvPr/>
        </p:nvGrpSpPr>
        <p:grpSpPr bwMode="auto">
          <a:xfrm>
            <a:off x="1244815" y="3517712"/>
            <a:ext cx="533400" cy="533400"/>
            <a:chOff x="1824" y="2736"/>
            <a:chExt cx="336" cy="336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AF04F6F6-7B25-CDE9-4EA7-32D3921B8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7381BE37-47FE-89BD-6400-28850099B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55593FE-1B46-F8EA-269D-FF933A0196C6}"/>
              </a:ext>
            </a:extLst>
          </p:cNvPr>
          <p:cNvGrpSpPr>
            <a:grpSpLocks/>
          </p:cNvGrpSpPr>
          <p:nvPr/>
        </p:nvGrpSpPr>
        <p:grpSpPr bwMode="auto">
          <a:xfrm>
            <a:off x="1230747" y="4715805"/>
            <a:ext cx="533400" cy="533400"/>
            <a:chOff x="1824" y="2736"/>
            <a:chExt cx="336" cy="336"/>
          </a:xfrm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E477D005-6E23-587F-5D14-20CE19751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B9630724-CC06-8059-EDA3-603F9EFDC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13" name="Line 19">
            <a:extLst>
              <a:ext uri="{FF2B5EF4-FFF2-40B4-BE49-F238E27FC236}">
                <a16:creationId xmlns:a16="http://schemas.microsoft.com/office/drawing/2014/main" id="{7FB5D5DE-6875-A053-746B-69741848C0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47" y="3871803"/>
            <a:ext cx="647697" cy="26007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Line 20">
            <a:extLst>
              <a:ext uri="{FF2B5EF4-FFF2-40B4-BE49-F238E27FC236}">
                <a16:creationId xmlns:a16="http://schemas.microsoft.com/office/drawing/2014/main" id="{AC607D4F-C08C-C363-C4AF-77D4442AA9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46" y="4411005"/>
            <a:ext cx="747933" cy="476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7D00BCC6-7B75-355A-765E-3F7002A20A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547" y="4030005"/>
            <a:ext cx="0" cy="685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 Box 26">
            <a:extLst>
              <a:ext uri="{FF2B5EF4-FFF2-40B4-BE49-F238E27FC236}">
                <a16:creationId xmlns:a16="http://schemas.microsoft.com/office/drawing/2014/main" id="{281D4A67-0007-A7E8-E147-39BCE9E76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32" y="450149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7" name="Text Box 27">
            <a:extLst>
              <a:ext uri="{FF2B5EF4-FFF2-40B4-BE49-F238E27FC236}">
                <a16:creationId xmlns:a16="http://schemas.microsoft.com/office/drawing/2014/main" id="{DBF29AED-DF6C-B8A3-B241-4A1203A4F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847" y="415092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0CC0F40F-B532-DB5C-EF66-F9A62014E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82" y="370810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02777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3300-E79B-A30C-FB3E-DB92AD6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Graph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16D8-2144-208F-51D1-5DE1BA1E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8EA37-DCE5-57B3-CDC7-126279ED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8" y="1867933"/>
            <a:ext cx="7862463" cy="39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041-B38F-2C46-34E4-1233327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7C86-4481-151F-69BA-6395BBA9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AF77F-78EE-8D22-20A0-24E4F7D0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736027"/>
            <a:ext cx="7648339" cy="33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8BE9-BAF9-7368-6B82-95FF25A1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CB22-8B02-6024-DB1A-DB7765E8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0F201-3B8A-2F91-FCF5-64B10D1D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1600200"/>
            <a:ext cx="7668791" cy="340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/>
              <p:nvPr/>
            </p:nvSpPr>
            <p:spPr>
              <a:xfrm>
                <a:off x="1184478" y="5383033"/>
                <a:ext cx="6775042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w(A,B)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0+2 = 2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w(A,B)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A</a:t>
                </a:r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w(A,D)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0+8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w(A,D) =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A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478" y="5383033"/>
                <a:ext cx="677504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14:cNvPr>
              <p14:cNvContentPartPr/>
              <p14:nvPr/>
            </p14:nvContentPartPr>
            <p14:xfrm>
              <a:off x="11997012" y="5454608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88372" y="5445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8D1D-A738-2941-0E14-4854DDC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B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A1F-E60C-28A1-CBF2-CD9129D0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E6F0-6E4F-8226-2C36-DBE19FB3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1573502"/>
            <a:ext cx="7529830" cy="3353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/>
              <p:nvPr/>
            </p:nvSpPr>
            <p:spPr>
              <a:xfrm>
                <a:off x="1177405" y="5383033"/>
                <a:ext cx="6789190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8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w(B,D)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2+5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w(B,D) = 7,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B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w(B,E)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2+6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w(B,E) =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B</a:t>
                </a:r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05" y="5383033"/>
                <a:ext cx="678919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MARTInkShape-169">
            <a:extLst>
              <a:ext uri="{FF2B5EF4-FFF2-40B4-BE49-F238E27FC236}">
                <a16:creationId xmlns:a16="http://schemas.microsoft.com/office/drawing/2014/main" id="{5BB196DC-AB5E-4997-9231-4C229A6DCF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68453" y="580430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17859"/>
                </a:moveTo>
                <a:lnTo>
                  <a:pt x="17859" y="17859"/>
                </a:lnTo>
                <a:lnTo>
                  <a:pt x="10171" y="17859"/>
                </a:lnTo>
                <a:lnTo>
                  <a:pt x="4557" y="13119"/>
                </a:lnTo>
                <a:lnTo>
                  <a:pt x="2025" y="814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FE2-7589-A0BC-5C3E-7541A9C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3FA0-2E08-1F91-DAEC-FEECED5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3318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4B5F2-A1CF-960F-18F1-2D3BB58B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600200"/>
            <a:ext cx="7402285" cy="330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/>
              <p:nvPr/>
            </p:nvSpPr>
            <p:spPr>
              <a:xfrm>
                <a:off x="1182240" y="5397591"/>
                <a:ext cx="7084317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8 &lt;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w(D,E)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7+3 = 10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B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w(D,F)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7+2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w(D,F) = 9,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D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40" y="5397591"/>
                <a:ext cx="7084317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16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1FD-BC1B-F772-7336-6DABCC2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EBAB-D624-275D-2AA9-C87F5F59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F4B8A-132B-7B1B-B0A0-E8AE2B4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7" y="1558853"/>
            <a:ext cx="7377571" cy="327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/>
              <p:nvPr/>
            </p:nvSpPr>
            <p:spPr>
              <a:xfrm>
                <a:off x="1291855" y="5137012"/>
                <a:ext cx="6815313" cy="14773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w(E.C)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8+9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w(E.C) = 17,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9 =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w(E.F)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8+1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stays 9,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D (You can also update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E.)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855" y="5137012"/>
                <a:ext cx="6815313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6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58F-B253-6034-C2D9-63E2059F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F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B6F2-0A2E-64B5-FCFE-CFD60C36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1F58A-D3A3-86DE-6EA5-E362546AC44D}"/>
              </a:ext>
            </a:extLst>
          </p:cNvPr>
          <p:cNvSpPr/>
          <p:nvPr/>
        </p:nvSpPr>
        <p:spPr>
          <a:xfrm>
            <a:off x="1244033" y="5647044"/>
            <a:ext cx="6808334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17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w(F,C) =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9+3 = 12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w(F,C) = 12,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F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7957E-630F-A719-CF36-C27F1A30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2295" y="1589099"/>
            <a:ext cx="7411810" cy="3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FA0B-9743-2592-CD91-F42E270F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vertex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DCF12-A957-2D54-64AC-AEC67807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4E036-BD22-D272-8AE1-78F0E5F1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1" y="1750617"/>
            <a:ext cx="7822818" cy="2871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BC817-94A7-C6E0-6D24-035D52795778}"/>
              </a:ext>
            </a:extLst>
          </p:cNvPr>
          <p:cNvSpPr/>
          <p:nvPr/>
        </p:nvSpPr>
        <p:spPr>
          <a:xfrm>
            <a:off x="1752601" y="5177943"/>
            <a:ext cx="599802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Nothing changes, since C has no unvisited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vertices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97D-008F-8B35-91F2-B7015BDA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BB42-8E0F-51A2-999D-78DB7AF3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 contains the shortest distance to each vertex N from the source vertex A, and its previous vertex in the shortest path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50E8A-A4B4-3EEB-0DBF-2DDCEFE6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6" y="2732313"/>
            <a:ext cx="7377571" cy="32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rgbClr val="C00000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 </a:t>
            </a:r>
            <a:r>
              <a:rPr lang="en-US" dirty="0"/>
              <a:t>algorithm for edge-weighted digraphs with no negative cycles.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137F7-3F76-34B7-F820-90F2852547C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786D-A742-5EFF-285B-A1270A41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FE2A-44BF-FBC4-6484-554D34A7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Shortest Path from A to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3A6D-03DA-DBFE-15B4-0376D24C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C’s previous vertex is F; F’s previous vertex is D; D’s previous vertex is B; B’s previous vertex is A</a:t>
            </a:r>
          </a:p>
          <a:p>
            <a:r>
              <a:rPr lang="en-GB" dirty="0"/>
              <a:t>Shortest Path from A to C is ABDFC</a:t>
            </a:r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4B03-C0B2-0222-E13D-CE6F1699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5349" y="2960913"/>
            <a:ext cx="7360901" cy="3258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14:cNvPr>
              <p14:cNvContentPartPr/>
              <p14:nvPr/>
            </p14:nvContentPartPr>
            <p14:xfrm>
              <a:off x="-315708" y="32312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4708" y="3222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483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E27B-E036-2082-C178-5A9BAE3A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CC6A-A2CD-B892-EED1-9774E7A8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2</a:t>
            </a:r>
          </a:p>
        </p:txBody>
      </p:sp>
      <p:grpSp>
        <p:nvGrpSpPr>
          <p:cNvPr id="125" name="Group 4">
            <a:extLst>
              <a:ext uri="{FF2B5EF4-FFF2-40B4-BE49-F238E27FC236}">
                <a16:creationId xmlns:a16="http://schemas.microsoft.com/office/drawing/2014/main" id="{4A0F1995-D650-688F-E3FA-21C8B8830AA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51427"/>
            <a:ext cx="533400" cy="533400"/>
            <a:chOff x="1824" y="2736"/>
            <a:chExt cx="336" cy="336"/>
          </a:xfrm>
        </p:grpSpPr>
        <p:sp>
          <p:nvSpPr>
            <p:cNvPr id="126" name="Oval 5">
              <a:extLst>
                <a:ext uri="{FF2B5EF4-FFF2-40B4-BE49-F238E27FC236}">
                  <a16:creationId xmlns:a16="http://schemas.microsoft.com/office/drawing/2014/main" id="{7A48E425-5DC2-E3FB-DDBA-5F60C0FE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7" name="Text Box 6">
              <a:extLst>
                <a:ext uri="{FF2B5EF4-FFF2-40B4-BE49-F238E27FC236}">
                  <a16:creationId xmlns:a16="http://schemas.microsoft.com/office/drawing/2014/main" id="{E595D331-8E2B-E6C9-C529-3304F6132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28" name="Group 7">
            <a:extLst>
              <a:ext uri="{FF2B5EF4-FFF2-40B4-BE49-F238E27FC236}">
                <a16:creationId xmlns:a16="http://schemas.microsoft.com/office/drawing/2014/main" id="{1358205F-84FF-F278-EF95-886A62BCC2BC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37027"/>
            <a:ext cx="533400" cy="533400"/>
            <a:chOff x="1824" y="2736"/>
            <a:chExt cx="336" cy="336"/>
          </a:xfrm>
        </p:grpSpPr>
        <p:sp>
          <p:nvSpPr>
            <p:cNvPr id="129" name="Oval 8">
              <a:extLst>
                <a:ext uri="{FF2B5EF4-FFF2-40B4-BE49-F238E27FC236}">
                  <a16:creationId xmlns:a16="http://schemas.microsoft.com/office/drawing/2014/main" id="{1837A621-CC8D-D3F2-BD3A-7C355CC2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Text Box 9">
              <a:extLst>
                <a:ext uri="{FF2B5EF4-FFF2-40B4-BE49-F238E27FC236}">
                  <a16:creationId xmlns:a16="http://schemas.microsoft.com/office/drawing/2014/main" id="{EED4F07B-5EEF-D67D-063C-D90C3DCAA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31" name="Group 10">
            <a:extLst>
              <a:ext uri="{FF2B5EF4-FFF2-40B4-BE49-F238E27FC236}">
                <a16:creationId xmlns:a16="http://schemas.microsoft.com/office/drawing/2014/main" id="{6E71B5C6-60AE-9F27-3FDA-A5419CB5F5A5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013427"/>
            <a:ext cx="533400" cy="533400"/>
            <a:chOff x="1824" y="2736"/>
            <a:chExt cx="336" cy="336"/>
          </a:xfrm>
        </p:grpSpPr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CB2A5DCC-0158-1E03-7BE8-68959255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3" name="Text Box 12">
              <a:extLst>
                <a:ext uri="{FF2B5EF4-FFF2-40B4-BE49-F238E27FC236}">
                  <a16:creationId xmlns:a16="http://schemas.microsoft.com/office/drawing/2014/main" id="{FA24D7D0-3E47-6CFC-3237-5AD88433C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4" name="Group 13">
            <a:extLst>
              <a:ext uri="{FF2B5EF4-FFF2-40B4-BE49-F238E27FC236}">
                <a16:creationId xmlns:a16="http://schemas.microsoft.com/office/drawing/2014/main" id="{5A5B9254-58E2-32B8-8E04-7AB13B3418F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013427"/>
            <a:ext cx="533400" cy="533400"/>
            <a:chOff x="1824" y="2736"/>
            <a:chExt cx="336" cy="336"/>
          </a:xfrm>
        </p:grpSpPr>
        <p:sp>
          <p:nvSpPr>
            <p:cNvPr id="135" name="Oval 14">
              <a:extLst>
                <a:ext uri="{FF2B5EF4-FFF2-40B4-BE49-F238E27FC236}">
                  <a16:creationId xmlns:a16="http://schemas.microsoft.com/office/drawing/2014/main" id="{435F5BD3-0332-7618-D623-AB82712BB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6" name="Text Box 15">
              <a:extLst>
                <a:ext uri="{FF2B5EF4-FFF2-40B4-BE49-F238E27FC236}">
                  <a16:creationId xmlns:a16="http://schemas.microsoft.com/office/drawing/2014/main" id="{78CE75CC-1DC5-A1EE-CF5F-513265549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37" name="Group 16">
            <a:extLst>
              <a:ext uri="{FF2B5EF4-FFF2-40B4-BE49-F238E27FC236}">
                <a16:creationId xmlns:a16="http://schemas.microsoft.com/office/drawing/2014/main" id="{3D4F3C06-02EC-3049-F926-D9BCAA6964F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337027"/>
            <a:ext cx="533400" cy="533400"/>
            <a:chOff x="1824" y="2736"/>
            <a:chExt cx="336" cy="336"/>
          </a:xfrm>
        </p:grpSpPr>
        <p:sp>
          <p:nvSpPr>
            <p:cNvPr id="138" name="Oval 17">
              <a:extLst>
                <a:ext uri="{FF2B5EF4-FFF2-40B4-BE49-F238E27FC236}">
                  <a16:creationId xmlns:a16="http://schemas.microsoft.com/office/drawing/2014/main" id="{F13DD352-A342-AF2D-E560-D6429381B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9" name="Text Box 18">
              <a:extLst>
                <a:ext uri="{FF2B5EF4-FFF2-40B4-BE49-F238E27FC236}">
                  <a16:creationId xmlns:a16="http://schemas.microsoft.com/office/drawing/2014/main" id="{6E69F09C-B7D5-A0E3-DF45-36EC1A519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40" name="Line 19">
            <a:extLst>
              <a:ext uri="{FF2B5EF4-FFF2-40B4-BE49-F238E27FC236}">
                <a16:creationId xmlns:a16="http://schemas.microsoft.com/office/drawing/2014/main" id="{EBB0A1FA-60C2-9DC0-68AE-F003EE447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8027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1" name="Line 20">
            <a:extLst>
              <a:ext uri="{FF2B5EF4-FFF2-40B4-BE49-F238E27FC236}">
                <a16:creationId xmlns:a16="http://schemas.microsoft.com/office/drawing/2014/main" id="{0E301DCB-CED1-573F-434A-8FBABD174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708627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2" name="Line 21">
            <a:extLst>
              <a:ext uri="{FF2B5EF4-FFF2-40B4-BE49-F238E27FC236}">
                <a16:creationId xmlns:a16="http://schemas.microsoft.com/office/drawing/2014/main" id="{DB55AB09-97B7-1981-62D6-D0033B8A0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182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3" name="Line 22">
            <a:extLst>
              <a:ext uri="{FF2B5EF4-FFF2-40B4-BE49-F238E27FC236}">
                <a16:creationId xmlns:a16="http://schemas.microsoft.com/office/drawing/2014/main" id="{78BB1DF8-34D5-68F3-23BE-CDD9317F3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4" name="Line 23">
            <a:extLst>
              <a:ext uri="{FF2B5EF4-FFF2-40B4-BE49-F238E27FC236}">
                <a16:creationId xmlns:a16="http://schemas.microsoft.com/office/drawing/2014/main" id="{82081C44-2F47-05E4-00FC-818E9672C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Line 24">
            <a:extLst>
              <a:ext uri="{FF2B5EF4-FFF2-40B4-BE49-F238E27FC236}">
                <a16:creationId xmlns:a16="http://schemas.microsoft.com/office/drawing/2014/main" id="{997A96CB-D51B-24FE-766F-7A9160F4B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565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100903CB-6917-E924-8C36-426E6A763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794227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E218DD03-A090-1235-1FA8-AA198BDDD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51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8" name="Text Box 27">
            <a:extLst>
              <a:ext uri="{FF2B5EF4-FFF2-40B4-BE49-F238E27FC236}">
                <a16:creationId xmlns:a16="http://schemas.microsoft.com/office/drawing/2014/main" id="{EBCD4D68-3B3E-F173-7B57-890F6565F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514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9" name="Text Box 28">
            <a:extLst>
              <a:ext uri="{FF2B5EF4-FFF2-40B4-BE49-F238E27FC236}">
                <a16:creationId xmlns:a16="http://schemas.microsoft.com/office/drawing/2014/main" id="{42ECAABF-237A-4F8A-5E23-96E58FE8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6418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0" name="Text Box 29">
            <a:extLst>
              <a:ext uri="{FF2B5EF4-FFF2-40B4-BE49-F238E27FC236}">
                <a16:creationId xmlns:a16="http://schemas.microsoft.com/office/drawing/2014/main" id="{6482E00B-F5A0-A8F8-490E-8A054CCB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846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1" name="Text Box 30">
            <a:extLst>
              <a:ext uri="{FF2B5EF4-FFF2-40B4-BE49-F238E27FC236}">
                <a16:creationId xmlns:a16="http://schemas.microsoft.com/office/drawing/2014/main" id="{C7EEB1D6-9A83-64D3-580E-A66A7AED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189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52" name="Text Box 31">
            <a:extLst>
              <a:ext uri="{FF2B5EF4-FFF2-40B4-BE49-F238E27FC236}">
                <a16:creationId xmlns:a16="http://schemas.microsoft.com/office/drawing/2014/main" id="{1AD63A05-7A2D-F3BF-C04F-31E9889C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0371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53" name="Text Box 32">
            <a:extLst>
              <a:ext uri="{FF2B5EF4-FFF2-40B4-BE49-F238E27FC236}">
                <a16:creationId xmlns:a16="http://schemas.microsoft.com/office/drawing/2014/main" id="{D0C9CCFA-81F9-6CCC-ED2A-F73F904F7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332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72102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23C9-788E-50BA-D8CD-DA5A462A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9417-7FC2-866B-4212-7D7FDBD9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C6E4C06-10A5-1A38-2D73-2CCB5107F385}"/>
              </a:ext>
            </a:extLst>
          </p:cNvPr>
          <p:cNvGrpSpPr>
            <a:grpSpLocks/>
          </p:cNvGrpSpPr>
          <p:nvPr/>
        </p:nvGrpSpPr>
        <p:grpSpPr bwMode="auto">
          <a:xfrm>
            <a:off x="2396459" y="3508534"/>
            <a:ext cx="533400" cy="533400"/>
            <a:chOff x="1824" y="2736"/>
            <a:chExt cx="336" cy="336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68E2BA7A-D2C5-1EB7-6BBF-550D3452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49323DD-87CF-4F0D-09CD-8B922C2E9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CEB3A632-9788-D267-B244-B099EBAF0EE9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2594134"/>
            <a:ext cx="533400" cy="533400"/>
            <a:chOff x="1824" y="2736"/>
            <a:chExt cx="336" cy="336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3238B1C-D285-DCB7-88D8-C579F1BD6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53DEC65-C823-8F5C-D7C3-C444961B6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E4B4C72-12CD-83EB-6325-8064EA9C9708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4270534"/>
            <a:ext cx="533400" cy="533400"/>
            <a:chOff x="1824" y="2736"/>
            <a:chExt cx="336" cy="336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0FF6AF4E-EAEF-3349-D3F9-ED462EAF1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7EFACA42-52DB-F9AD-0861-B11AB87C2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938805D-A317-4D35-A214-9B79A60F8747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4270534"/>
            <a:ext cx="533400" cy="533400"/>
            <a:chOff x="1824" y="2736"/>
            <a:chExt cx="336" cy="336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367BEC45-5D9F-7BDC-3A30-BB67C9C0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262511D0-8779-2E09-04DB-A52A9E703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9498FD00-1E33-399A-762D-E01E3593B37F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2594134"/>
            <a:ext cx="533400" cy="533400"/>
            <a:chOff x="1824" y="2736"/>
            <a:chExt cx="336" cy="336"/>
          </a:xfrm>
        </p:grpSpPr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4FFA54AC-A061-49DA-F9CD-E465408B1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76063204-1B41-6D0A-9FC4-081F8FE3B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9" name="Line 17">
            <a:extLst>
              <a:ext uri="{FF2B5EF4-FFF2-40B4-BE49-F238E27FC236}">
                <a16:creationId xmlns:a16="http://schemas.microsoft.com/office/drawing/2014/main" id="{A7A8135B-A732-F9FE-80D3-941AA3AF33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3659" y="2975134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3568AA1-F60D-91BB-500F-50CB9089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3659" y="3965734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E93DE82E-93F4-88AC-C739-E08D8E751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45753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16088EDB-EE37-7293-818C-7959526F7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41277B51-F547-EC19-3A5F-0D13EFD3E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4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232F2501-6432-2804-9A75-22AF44C1C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28227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69DBE493-719B-6450-A09B-0CB551A31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6659" y="3051334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6337EB23-93D5-A167-5C76-C187E1659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4208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D196FE09-C9F7-72C8-B803-76CDA03B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9459" y="35085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7F4DFF6F-B10F-8E41-FB05-4A914307B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28989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BC9A615E-25B0-24BA-D060-25B2DCB5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24417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FBA1D868-D7B0-8507-6174-634B936C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59" y="3446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4705F43E-098B-05B2-2090-EEEEBD5F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9" y="32942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037CA3C-2464-F4DD-4A0B-E955FA369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4589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D49FF728-4286-FE4A-CE79-A5EEB6B0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84DBE315-9549-C469-78DC-1156672B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C11A56E8-E3DF-4FFA-E1A8-4A7FDD08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859" y="42546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F3E53F4-FB29-8C9B-83F8-7AA9EFD09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659" y="40419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DF9E0B49-B33D-42E7-480D-83BB304F0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59" y="31275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7653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102A-599F-0491-C103-9C59918B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vertex A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34A0-5FE8-2A93-533E-F89F096A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pSp>
        <p:nvGrpSpPr>
          <p:cNvPr id="76" name="Group 5">
            <a:extLst>
              <a:ext uri="{FF2B5EF4-FFF2-40B4-BE49-F238E27FC236}">
                <a16:creationId xmlns:a16="http://schemas.microsoft.com/office/drawing/2014/main" id="{593B3B1F-69BD-4834-1F36-42BF38115A8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2728506"/>
            <a:ext cx="533400" cy="533400"/>
            <a:chOff x="1824" y="2736"/>
            <a:chExt cx="336" cy="336"/>
          </a:xfrm>
        </p:grpSpPr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818DA92-8013-6A62-A0BF-E84DC2793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8" name="Text Box 7">
              <a:extLst>
                <a:ext uri="{FF2B5EF4-FFF2-40B4-BE49-F238E27FC236}">
                  <a16:creationId xmlns:a16="http://schemas.microsoft.com/office/drawing/2014/main" id="{529FD540-5161-B199-AC5C-08F1F649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8097E20D-8949-D410-2B00-73E094411A4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4404906"/>
            <a:ext cx="533400" cy="533400"/>
            <a:chOff x="1824" y="2736"/>
            <a:chExt cx="336" cy="336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480B78A2-9422-4A02-F36C-85785D66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D56EBF25-0897-192D-952B-4C24CDF08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5824D73F-60C7-A5B9-B675-94B5B9965951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4404906"/>
            <a:ext cx="533400" cy="533400"/>
            <a:chOff x="1824" y="2736"/>
            <a:chExt cx="336" cy="33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401E6662-1C32-5A2F-F947-31F9D9C1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2E76C553-7E8C-BC25-D4E0-8E4E7439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7E0111B5-B963-FD00-D13D-36C40A226864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2728506"/>
            <a:ext cx="533400" cy="533400"/>
            <a:chOff x="1824" y="2736"/>
            <a:chExt cx="336" cy="336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700756FC-DBC6-ABBD-C503-D7245212B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A837EF01-18B4-D539-F04A-8C1425BC2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94F3EE2C-69BD-8FAE-09FC-571902242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777" y="3109506"/>
            <a:ext cx="685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F8CFB6ED-DC36-45D3-6880-143980383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777" y="4100106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0F7D338-F74F-2659-24BF-3008C22CD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47097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64D1B405-D91E-6737-518A-53EF843F66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1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2" name="Line 21">
            <a:extLst>
              <a:ext uri="{FF2B5EF4-FFF2-40B4-BE49-F238E27FC236}">
                <a16:creationId xmlns:a16="http://schemas.microsoft.com/office/drawing/2014/main" id="{DBDA837D-DEFD-F512-B5A0-DC72247F4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7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Line 22">
            <a:extLst>
              <a:ext uri="{FF2B5EF4-FFF2-40B4-BE49-F238E27FC236}">
                <a16:creationId xmlns:a16="http://schemas.microsoft.com/office/drawing/2014/main" id="{54935685-D708-2682-C453-471A31A1C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29571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4" name="Line 23">
            <a:extLst>
              <a:ext uri="{FF2B5EF4-FFF2-40B4-BE49-F238E27FC236}">
                <a16:creationId xmlns:a16="http://schemas.microsoft.com/office/drawing/2014/main" id="{DAF7F894-9D67-2F31-629D-ED217349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9777" y="3185706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5" name="Text Box 24">
            <a:extLst>
              <a:ext uri="{FF2B5EF4-FFF2-40B4-BE49-F238E27FC236}">
                <a16:creationId xmlns:a16="http://schemas.microsoft.com/office/drawing/2014/main" id="{D3E87FA6-EAB6-33E4-1D7D-C18ACDDF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4342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6" name="Text Box 25">
            <a:extLst>
              <a:ext uri="{FF2B5EF4-FFF2-40B4-BE49-F238E27FC236}">
                <a16:creationId xmlns:a16="http://schemas.microsoft.com/office/drawing/2014/main" id="{ED649C60-FC96-10A2-016B-79257546D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577" y="36429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7" name="Text Box 26">
            <a:extLst>
              <a:ext uri="{FF2B5EF4-FFF2-40B4-BE49-F238E27FC236}">
                <a16:creationId xmlns:a16="http://schemas.microsoft.com/office/drawing/2014/main" id="{4739DB03-545D-A2CE-9D87-7961D85CA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30333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8" name="Text Box 27">
            <a:extLst>
              <a:ext uri="{FF2B5EF4-FFF2-40B4-BE49-F238E27FC236}">
                <a16:creationId xmlns:a16="http://schemas.microsoft.com/office/drawing/2014/main" id="{FEC6404D-9FC2-1FB8-47E5-0CBF8FDA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25761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9" name="Text Box 28">
            <a:extLst>
              <a:ext uri="{FF2B5EF4-FFF2-40B4-BE49-F238E27FC236}">
                <a16:creationId xmlns:a16="http://schemas.microsoft.com/office/drawing/2014/main" id="{C6E16F21-001E-4CD8-723A-01BFD516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577" y="3580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400FF7C2-CCD5-3D28-77A1-3CBE8B069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177" y="34285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532770A0-6AA2-8BEA-D947-DBCC975F1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4723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2" name="Text Box 32">
            <a:extLst>
              <a:ext uri="{FF2B5EF4-FFF2-40B4-BE49-F238E27FC236}">
                <a16:creationId xmlns:a16="http://schemas.microsoft.com/office/drawing/2014/main" id="{EF1F0D6F-A927-B803-221A-FE7A2C43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03" name="Text Box 33">
            <a:extLst>
              <a:ext uri="{FF2B5EF4-FFF2-40B4-BE49-F238E27FC236}">
                <a16:creationId xmlns:a16="http://schemas.microsoft.com/office/drawing/2014/main" id="{3A8AF8B6-6BB5-1815-D511-C287AF563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4" name="Text Box 34">
            <a:extLst>
              <a:ext uri="{FF2B5EF4-FFF2-40B4-BE49-F238E27FC236}">
                <a16:creationId xmlns:a16="http://schemas.microsoft.com/office/drawing/2014/main" id="{3526F24C-0A34-1336-4B9C-27B524210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977" y="43890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5" name="Text Box 35">
            <a:extLst>
              <a:ext uri="{FF2B5EF4-FFF2-40B4-BE49-F238E27FC236}">
                <a16:creationId xmlns:a16="http://schemas.microsoft.com/office/drawing/2014/main" id="{8B9E853D-DFA1-283B-FFC4-0D06651A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777" y="41763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06" name="Text Box 36">
            <a:extLst>
              <a:ext uri="{FF2B5EF4-FFF2-40B4-BE49-F238E27FC236}">
                <a16:creationId xmlns:a16="http://schemas.microsoft.com/office/drawing/2014/main" id="{9C27D90A-3068-4275-7399-292198248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77" y="32619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138562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3" name="Group 3">
            <a:extLst>
              <a:ext uri="{FF2B5EF4-FFF2-40B4-BE49-F238E27FC236}">
                <a16:creationId xmlns:a16="http://schemas.microsoft.com/office/drawing/2014/main" id="{5AF3C362-86B0-F979-46A8-01CBDD1102EF}"/>
              </a:ext>
            </a:extLst>
          </p:cNvPr>
          <p:cNvGrpSpPr>
            <a:grpSpLocks/>
          </p:cNvGrpSpPr>
          <p:nvPr/>
        </p:nvGrpSpPr>
        <p:grpSpPr bwMode="auto">
          <a:xfrm>
            <a:off x="1991477" y="3658781"/>
            <a:ext cx="533400" cy="533400"/>
            <a:chOff x="1824" y="2736"/>
            <a:chExt cx="336" cy="336"/>
          </a:xfrm>
        </p:grpSpPr>
        <p:sp>
          <p:nvSpPr>
            <p:cNvPr id="114" name="Oval 4">
              <a:extLst>
                <a:ext uri="{FF2B5EF4-FFF2-40B4-BE49-F238E27FC236}">
                  <a16:creationId xmlns:a16="http://schemas.microsoft.com/office/drawing/2014/main" id="{EFC2A8CB-B375-ADED-011F-0D2B4047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Text Box 5">
              <a:extLst>
                <a:ext uri="{FF2B5EF4-FFF2-40B4-BE49-F238E27FC236}">
                  <a16:creationId xmlns:a16="http://schemas.microsoft.com/office/drawing/2014/main" id="{E972A5FD-E251-7388-D3DE-B4C2AF7BA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382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F6D1-D76F-2F60-EB90-4A4DF11F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33E4-C57E-E199-B03F-AE20619C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vertex C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4A71-461C-26E4-FCF9-C17C5A0D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5348587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Box 2">
            <a:extLst>
              <a:ext uri="{FF2B5EF4-FFF2-40B4-BE49-F238E27FC236}">
                <a16:creationId xmlns:a16="http://schemas.microsoft.com/office/drawing/2014/main" id="{5B5CEA81-438E-1527-A2BC-7414B1014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28876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E891E02-074F-6FF7-BC33-7E8ACE519A38}"/>
              </a:ext>
            </a:extLst>
          </p:cNvPr>
          <p:cNvGrpSpPr>
            <a:grpSpLocks/>
          </p:cNvGrpSpPr>
          <p:nvPr/>
        </p:nvGrpSpPr>
        <p:grpSpPr bwMode="auto">
          <a:xfrm>
            <a:off x="1975148" y="3497239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62D270F-1A6E-4E89-D415-BD779294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207205B-2023-900F-61BD-736330236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74D10D1-5385-AEE6-F502-F898FDA32DEE}"/>
              </a:ext>
            </a:extLst>
          </p:cNvPr>
          <p:cNvGrpSpPr>
            <a:grpSpLocks/>
          </p:cNvGrpSpPr>
          <p:nvPr/>
        </p:nvGrpSpPr>
        <p:grpSpPr bwMode="auto">
          <a:xfrm>
            <a:off x="3118148" y="2582839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E25F6DD9-E177-8EDC-F257-36E8996A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78BBC6E2-FE3D-5026-E1B3-FC7667582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0F0463B-C140-1C72-8A50-C694254234F5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4259239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10A5FBBA-6842-D455-5734-174C1F9C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AA097443-A4EE-5BA9-EB72-4F13B9E58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22B5BBD4-7420-B7F4-D95E-2BDA476B0593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2582839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C47148C0-0251-4724-C932-CF2A26F8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39C3AB8-5F6B-B0C6-A686-6455E2A39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4C6A33E8-80DF-2A97-FDB3-FD411C4A4D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2348" y="2963839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AB7266AD-50AD-4BB6-E0F1-715FEC592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2348" y="3954439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AC006E53-F460-50F2-0B35-36CD11209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4564039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48F8EF8-E9A7-4AF7-F631-F83D53ED1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6948" y="3116239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E038FD27-647E-6D14-6E6F-E0869E4EF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2948" y="3116239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55E3A101-9F59-61FE-98F2-F25250E3B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281143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DB914AD7-B942-D0F3-72D6-D722195BD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348" y="3040039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7A82D121-7C27-5307-7B1A-856CA7FC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4197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7D044A1-04F9-06BA-1BEC-C9F1C6A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148" y="34972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2A2466EA-35AB-3756-B321-A5E31E2EC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24304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3D36CF-31D6-88A7-05F9-E69832CC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148" y="3435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E0CBEA83-34C0-945B-A733-29883E0A8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748" y="32829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A1D91540-7212-08C7-1FB7-E0A63161B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4578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01727AAA-62C5-14DD-0B76-47FDCE57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5A8FD46-7396-E179-7D31-868EB60C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3439BFFF-24A7-34E7-1F4A-F579D074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548" y="42433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B3764893-C974-4CD5-CC16-72F54A5A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48" y="40306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7FEC8C22-9210-33D5-4230-2D1A2D30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348" y="31162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108" name="Group 9">
            <a:extLst>
              <a:ext uri="{FF2B5EF4-FFF2-40B4-BE49-F238E27FC236}">
                <a16:creationId xmlns:a16="http://schemas.microsoft.com/office/drawing/2014/main" id="{8BE5ABAC-EB6D-C4EA-D774-B01F6E59C4C2}"/>
              </a:ext>
            </a:extLst>
          </p:cNvPr>
          <p:cNvGrpSpPr>
            <a:grpSpLocks/>
          </p:cNvGrpSpPr>
          <p:nvPr/>
        </p:nvGrpSpPr>
        <p:grpSpPr bwMode="auto">
          <a:xfrm>
            <a:off x="3106653" y="4275114"/>
            <a:ext cx="533400" cy="533400"/>
            <a:chOff x="1824" y="2736"/>
            <a:chExt cx="336" cy="336"/>
          </a:xfrm>
        </p:grpSpPr>
        <p:sp>
          <p:nvSpPr>
            <p:cNvPr id="110" name="Oval 10">
              <a:extLst>
                <a:ext uri="{FF2B5EF4-FFF2-40B4-BE49-F238E27FC236}">
                  <a16:creationId xmlns:a16="http://schemas.microsoft.com/office/drawing/2014/main" id="{92D17854-B22F-E2A0-C5CA-57FC1561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1" name="Text Box 11">
              <a:extLst>
                <a:ext uri="{FF2B5EF4-FFF2-40B4-BE49-F238E27FC236}">
                  <a16:creationId xmlns:a16="http://schemas.microsoft.com/office/drawing/2014/main" id="{BDB65F90-1C2A-2D33-7848-B3CE8833F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07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5B69-3D8A-F9C1-4ACB-3B489A59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8AC7-8A27-5E39-416C-2A6D4C44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vertex B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5887-16AB-1BFC-C7D1-F98E5ED4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3D4DB03F-28CE-2823-1D32-3F5E2C2AAF62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38" name="Text Box 2">
            <a:extLst>
              <a:ext uri="{FF2B5EF4-FFF2-40B4-BE49-F238E27FC236}">
                <a16:creationId xmlns:a16="http://schemas.microsoft.com/office/drawing/2014/main" id="{921E0892-F886-D139-3BB3-653987D9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8595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9FED22AB-E2F1-815B-DC5A-102EE793E6F2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69142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00B9C55D-A3E8-8DC6-F008-996A1DF0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7833A76D-C3F6-B5B2-F41D-46A9B1974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66B87A0D-C548-6FE4-D7EA-06FA005DCC14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554742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671343D7-6969-A62A-A760-AC8EBEE79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F65E7881-CBC4-1091-B31C-44A436B90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19C47705-46A4-27C4-F6C2-169BA2FC2DFA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231142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AD07A799-B3AC-ADFF-51C2-4A892F9CC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A72464D3-664B-AA1D-21D0-048927D6E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174DAE27-8A2B-31D2-85D8-751BC34E84D1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4231142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027B56FB-E2BB-E540-8263-8B5253DE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C3EABBE2-DECA-3C19-7923-8CCF4ADA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3E874619-9012-B992-724E-94D0912991A4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2554742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38F6A1A2-EA89-E2C1-6532-1F18CFFB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D3ABE57-624C-593A-46FE-52BB7D47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D0A4A75B-36F9-2675-B374-C81AB7E22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1700" y="2935742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E05A6BE8-19E4-E05D-3A11-3A7FD7E00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3926342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C8254AC3-F06D-E254-60DF-287FF398A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5359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B3980C09-F820-ADB1-C863-90B203C4A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C1A9EB0D-7FFB-DD27-E4AB-9303E52B0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F36766A-D750-8574-8EC5-63015C67A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7833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95F3DC1E-7368-0836-B0A3-028CDAABC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3011942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28FCA203-8524-DF65-3A20-FC2988DC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4169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BD116A44-7F00-90CB-A3EE-E0006A3F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4691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AD76D999-3AAC-D63D-A5BF-26AC002E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4023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00F77AC-B72A-9577-9110-C2D723E1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407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CBD31A01-A8D3-9050-79EF-4438226F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2548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3C4FF911-6B06-290D-3B38-5D5311C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4550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7823EABC-C26E-24E1-9C4B-DAD30C5E8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072AD32-284A-8F4B-D1EB-E2A9C34E9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E00D8EDB-D029-7A82-D1FB-855647B3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42152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13798307-6E59-F908-A0A3-606BCF8D7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0025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8CB01FA6-79A9-5BB9-F031-8B250C04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0881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391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D50B-D545-AE12-D311-42496D4B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D54E-AF44-AF84-1E33-CD4923D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vertex E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F57F-6C46-4AA9-7AF6-87EA7109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52A757F1-B856-B671-2978-5E3DB6A53EC0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26B2E96D-269B-8254-10A3-4B8AFBB6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76E9DA6-2625-F4D1-D790-B727D2E9243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352800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3CBBF343-4DC1-AB0F-E9BB-E1CBCBCD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A533349-6DBD-21BC-0036-A94E2DA8A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DA647AC-DAFF-C79B-8C4B-745FAB65501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438400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4D1235E-7C29-907A-A448-3C3102A1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0E0E721-3646-B1C3-8931-62A22585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2FFD533-02DF-9E76-B1B7-54B940B36C7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114800"/>
            <a:ext cx="533400" cy="533400"/>
            <a:chOff x="1824" y="2736"/>
            <a:chExt cx="336" cy="336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05AB37A5-A266-FCC6-BCB5-465754E5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D11F1D3D-5F3B-0D22-ECA9-E854E4084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4440D105-9C02-F82F-FE7B-0D013292C6C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114800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2D4075AB-0EA7-DEB8-15D8-E44EADFA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1FB9FBDA-1D8C-CCA4-A7CC-DCA5EEBC4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6AAB3F3-8737-2554-4244-A6C7FB856B3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438400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6C73803-B5A9-EDAA-F24A-5E4A99555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CDDBDC3B-8A47-1EEE-931A-38F4E1270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FAB75D67-A1BD-8B75-7809-D6FC99C0A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8194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1D9353CD-F5FE-3F87-80DC-B17DD4B59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8100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4745267E-B4A9-191B-1817-9B0D595CC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4196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DF2D33CF-753E-BA76-C5C5-8646C96E81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7DDD2999-8E9A-5E48-0802-D8900B28A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A7A2B4AE-9C86-C306-E077-05A9F3CEE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17A27B17-7D78-C59F-E325-323BB7B88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8956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5888C1A-D70D-590E-E87E-60DBFA14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052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98ADC1E-6D5E-4490-5C14-1E1512B4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FFF05858-8D24-6DC3-2406-3BDEA81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286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E55554-16DD-64F8-23D0-7DE0DE5FF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C5B9DD6-3E8C-85ED-4CDA-F84E291C3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138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5CE02A82-9A00-EC75-5603-374B502F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B3E4BABA-E8EE-6AE8-A805-540798F9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B07B7AA-D59B-F5B7-DB0D-644253ADA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60A9AAE6-F2A9-03F4-F4C8-B2A558EF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098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1CC0DB5B-76DD-A4AA-C3D8-4448AF3C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886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E6308CAA-275C-BE80-B749-5B723B7DB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7ED488-A58A-3D1F-4D98-4B02887B6B84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332897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848-FBB9-B876-D465-26FD9139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32D1-4ECD-970A-05B2-2ECA6097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vertex D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0E91-BD26-D257-C79B-4ED2C67B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C5F02B35-B93A-C975-32B1-E6547811DD8A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C71EFBAE-4536-3980-29AA-79FA66E39CF8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A0202679-E0E9-D075-D52D-6D64DE43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7DD32D9B-A7A5-2E3B-B08E-8511AABEADA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505200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71D43B4D-5419-97CF-A413-D88ABD90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CA4DE26E-70C4-C813-17DD-BFE00CDC9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707D93E2-DFD3-175A-F91F-9CFFC9A1658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590800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8852DC9E-6F94-9D6D-8A3F-6687303B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AA61B856-14A8-E658-0B94-C6815047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F5EAA764-5B1F-5206-C295-CE6F3170CAF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C33ACB78-9B0D-C533-BB70-E38EE1B7A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CF626DA0-DFEF-86BC-8717-BB618BDB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78B5DD70-6952-E1FF-74FF-057C24D4EF9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C50BE7E9-E338-1285-408E-E1190F85A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1B0FA291-945D-4254-AD22-6133836BD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659B1032-2E72-5D2B-56E1-C9252501E97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590800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F56DD5A3-29A3-8100-AC75-1E29C21D5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95ED211-C68D-4A8D-099B-7A36F4422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C5C4D829-AFD1-37A7-BA5D-5CE1F0821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718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03E034FF-621D-3F77-6E53-DA0235807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1768BA87-725D-500A-383B-A20B6511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572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4B7F55DA-280B-F8D7-668B-3B9349267A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7C2DDE38-5CB8-6514-37B2-7626FD0151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89FA8DA-313A-8668-9DB0-DCD74B56D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8194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47AD5A41-AA2A-D6F2-53CD-7F4F9314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480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CB01D11E-069E-4089-6CB0-E47EBC39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05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3F801883-F393-C017-94A5-9B271377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05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6716F77-2512-59D3-2169-FD29AC926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38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A60AB1B-C7C6-5335-EF41-58CF91A9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2C06D45F-13E1-FF2A-7C03-922B5570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BAA70AE-B6F0-FAAE-13AA-5D1D4A5D8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4181E472-1010-2F1F-9C54-193D192F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1E0279C-5F91-E04E-E8D6-6810E8913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3C345E13-04B7-926E-B693-C3686CA14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251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7D09D861-4DF3-DA77-E13E-C245909B8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5AD833CE-7BE0-55A4-EF76-BBE575170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12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359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</a:t>
            </a:r>
            <a:r>
              <a:rPr lang="en-US" sz="1400">
                <a:latin typeface="Arial"/>
                <a:cs typeface="Arial"/>
              </a:rPr>
              <a:t>non-tree vertex </a:t>
            </a:r>
            <a:r>
              <a:rPr lang="en-US" sz="1400" dirty="0">
                <a:latin typeface="Arial"/>
                <a:cs typeface="Arial"/>
              </a:rPr>
              <a:t>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>
                <a:latin typeface="Arial"/>
                <a:cs typeface="Arial"/>
              </a:rPr>
              <a:t>Add vertex </a:t>
            </a:r>
            <a:r>
              <a:rPr lang="en-US" sz="1400" dirty="0">
                <a:latin typeface="Arial"/>
                <a:cs typeface="Arial"/>
              </a:rPr>
              <a:t>to tree and relax all edges pointing from </a:t>
            </a:r>
            <a:r>
              <a:rPr lang="en-US" sz="1400">
                <a:latin typeface="Arial"/>
                <a:cs typeface="Arial"/>
              </a:rPr>
              <a:t>that vertex.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</a:t>
            </a:r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source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>
                <a:solidFill>
                  <a:srgbClr val="8C3023"/>
                </a:solidFill>
                <a:latin typeface="LucidaGrande" panose="020B0600040502020204" pitchFamily="34" charset="0"/>
              </a:rPr>
              <a:t>choose vertex </a:t>
            </a:r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A46A-42BA-3C05-203E-D7E28B64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 Example 4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564D-760C-A7BE-2AA9-F3A80854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run Dijkstra’s single source shortest-path algorithm on the following edge weighted directed graph with vertex P as the source. In what order do the vertices get included into the set of vertices for which the shortest path distances are finalized? </a:t>
            </a:r>
          </a:p>
          <a:p>
            <a:r>
              <a:rPr lang="en-GB" dirty="0"/>
              <a:t>ANS: </a:t>
            </a:r>
            <a:r>
              <a:rPr lang="pt-BR" dirty="0"/>
              <a:t>P, Q, R, U, S, 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13726-1327-303E-9D42-C45432C3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0" y="3884952"/>
            <a:ext cx="7508568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shortest-paths problems. We begin by analyzing some basic properties of shortest paths and a generic algorithm for the problem. </a:t>
            </a:r>
          </a:p>
          <a:p>
            <a:r>
              <a:rPr lang="en-US" dirty="0"/>
              <a:t>For single-source shortest path, we consider:</a:t>
            </a:r>
          </a:p>
          <a:p>
            <a:pPr lvl="1"/>
            <a:r>
              <a:rPr lang="en-US" dirty="0"/>
              <a:t>Dijkstra's algorithm </a:t>
            </a:r>
          </a:p>
          <a:p>
            <a:pPr lvl="1"/>
            <a:r>
              <a:rPr lang="en-US" dirty="0"/>
              <a:t>Bellman–Ford algorithm </a:t>
            </a:r>
          </a:p>
          <a:p>
            <a:pPr lvl="1"/>
            <a:r>
              <a:rPr lang="en-GB" dirty="0"/>
              <a:t>Topological Sort for DAG</a:t>
            </a:r>
          </a:p>
          <a:p>
            <a:r>
              <a:rPr lang="en-US" dirty="0"/>
              <a:t>For all-pairs shortest path, we conclude:</a:t>
            </a:r>
          </a:p>
          <a:p>
            <a:pPr lvl="1"/>
            <a:r>
              <a:rPr lang="en-US" dirty="0"/>
              <a:t>Floyd </a:t>
            </a:r>
            <a:r>
              <a:rPr lang="en-US" dirty="0" err="1"/>
              <a:t>Warshall</a:t>
            </a:r>
            <a:r>
              <a:rPr lang="en-US" dirty="0"/>
              <a:t> Algorithm </a:t>
            </a:r>
          </a:p>
          <a:p>
            <a:pPr lvl="1"/>
            <a:r>
              <a:rPr lang="en-US"/>
              <a:t>Johnson’s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BF3D-3BCA-6A5D-064B-5E735D53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198"/>
            <a:ext cx="8229600" cy="1143000"/>
          </a:xfrm>
        </p:spPr>
        <p:txBody>
          <a:bodyPr/>
          <a:lstStyle/>
          <a:p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8197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6AFF5B8-FEEC-1800-07F9-2C62908D3D67}"/>
              </a:ext>
            </a:extLst>
          </p:cNvPr>
          <p:cNvSpPr/>
          <p:nvPr/>
        </p:nvSpPr>
        <p:spPr>
          <a:xfrm>
            <a:off x="1698169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2331271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B2797E-868D-02E9-1433-27244F5ED876}"/>
              </a:ext>
            </a:extLst>
          </p:cNvPr>
          <p:cNvSpPr txBox="1"/>
          <p:nvPr/>
        </p:nvSpPr>
        <p:spPr>
          <a:xfrm>
            <a:off x="1686081" y="18530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P</a:t>
            </a:r>
            <a:endParaRPr lang="en-S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5A274C-A7E3-FE9E-DADF-D6492BE790B1}"/>
              </a:ext>
            </a:extLst>
          </p:cNvPr>
          <p:cNvSpPr/>
          <p:nvPr/>
        </p:nvSpPr>
        <p:spPr>
          <a:xfrm>
            <a:off x="4184583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3062786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39D37D-89BF-0B94-1C36-134361F42439}"/>
              </a:ext>
            </a:extLst>
          </p:cNvPr>
          <p:cNvSpPr txBox="1"/>
          <p:nvPr/>
        </p:nvSpPr>
        <p:spPr>
          <a:xfrm>
            <a:off x="4172495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Q</a:t>
            </a:r>
            <a:endParaRPr lang="en-S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B9A6BC-4EA0-7DE6-5F0D-B4E205A1A619}"/>
              </a:ext>
            </a:extLst>
          </p:cNvPr>
          <p:cNvSpPr/>
          <p:nvPr/>
        </p:nvSpPr>
        <p:spPr>
          <a:xfrm>
            <a:off x="6628610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676009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8D4D17-583E-A8F9-7FE0-BB35E851885D}"/>
              </a:ext>
            </a:extLst>
          </p:cNvPr>
          <p:cNvSpPr txBox="1"/>
          <p:nvPr/>
        </p:nvSpPr>
        <p:spPr>
          <a:xfrm>
            <a:off x="6616522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R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25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0528392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EBB00C-7502-B387-FF35-C5DBC7E7D76D}"/>
              </a:ext>
            </a:extLst>
          </p:cNvPr>
          <p:cNvSpPr/>
          <p:nvPr/>
        </p:nvSpPr>
        <p:spPr>
          <a:xfrm>
            <a:off x="1698169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76142550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DD6634-569B-30F7-8CB6-0675553D82D2}"/>
              </a:ext>
            </a:extLst>
          </p:cNvPr>
          <p:cNvSpPr txBox="1"/>
          <p:nvPr/>
        </p:nvSpPr>
        <p:spPr>
          <a:xfrm>
            <a:off x="1686081" y="49008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76E444-5AD4-38CA-CB1D-A67473586630}"/>
              </a:ext>
            </a:extLst>
          </p:cNvPr>
          <p:cNvSpPr/>
          <p:nvPr/>
        </p:nvSpPr>
        <p:spPr>
          <a:xfrm>
            <a:off x="4184583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31816201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DC083A9-1A36-14D7-78A2-017AB24A2C39}"/>
              </a:ext>
            </a:extLst>
          </p:cNvPr>
          <p:cNvSpPr txBox="1"/>
          <p:nvPr/>
        </p:nvSpPr>
        <p:spPr>
          <a:xfrm>
            <a:off x="4172495" y="490088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T</a:t>
            </a:r>
            <a:endParaRPr lang="en-SE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BC88E5-B4C6-0634-9D40-27A54E4053CE}"/>
              </a:ext>
            </a:extLst>
          </p:cNvPr>
          <p:cNvSpPr/>
          <p:nvPr/>
        </p:nvSpPr>
        <p:spPr>
          <a:xfrm>
            <a:off x="6628610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CD15951-9770-FAD8-263A-20640A0F4C19}"/>
              </a:ext>
            </a:extLst>
          </p:cNvPr>
          <p:cNvSpPr txBox="1"/>
          <p:nvPr/>
        </p:nvSpPr>
        <p:spPr>
          <a:xfrm>
            <a:off x="6616522" y="490088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Finished</a:t>
            </a:r>
            <a:endParaRPr lang="en-S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3A9375-6C84-1A6D-4508-DA86E3D0E792}"/>
              </a:ext>
            </a:extLst>
          </p:cNvPr>
          <p:cNvCxnSpPr/>
          <p:nvPr/>
        </p:nvCxnSpPr>
        <p:spPr>
          <a:xfrm flipH="1">
            <a:off x="903514" y="3722204"/>
            <a:ext cx="6683040" cy="3055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A60B1-0F9F-BCB0-01F8-99428220C8C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407742" y="-13047"/>
            <a:ext cx="3734014" cy="14669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455D3-6D41-58DC-85A5-6B3EBFCCBC72}"/>
              </a:ext>
            </a:extLst>
          </p:cNvPr>
          <p:cNvSpPr txBox="1"/>
          <p:nvPr/>
        </p:nvSpPr>
        <p:spPr>
          <a:xfrm>
            <a:off x="3335075" y="3809428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U (nothing changes)</a:t>
            </a:r>
            <a:endParaRPr lang="en-S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DE922-43F3-06CE-FDEF-5D9DCBD0CEF6}"/>
              </a:ext>
            </a:extLst>
          </p:cNvPr>
          <p:cNvSpPr txBox="1"/>
          <p:nvPr/>
        </p:nvSpPr>
        <p:spPr>
          <a:xfrm>
            <a:off x="1601196" y="5442715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443E65-713E-747F-911C-8FE6DBC8ABB7}"/>
              </a:ext>
            </a:extLst>
          </p:cNvPr>
          <p:cNvSpPr txBox="1"/>
          <p:nvPr/>
        </p:nvSpPr>
        <p:spPr>
          <a:xfrm>
            <a:off x="4068041" y="5442222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3E6D57-34E1-AFA4-C65D-89C4B2B3EC0E}"/>
              </a:ext>
            </a:extLst>
          </p:cNvPr>
          <p:cNvSpPr txBox="1">
            <a:spLocks/>
          </p:cNvSpPr>
          <p:nvPr/>
        </p:nvSpPr>
        <p:spPr>
          <a:xfrm>
            <a:off x="52853" y="-16748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SD: Shortest Distance</a:t>
            </a:r>
          </a:p>
          <a:p>
            <a:r>
              <a:rPr lang="en-GB" dirty="0"/>
              <a:t>PN: Previous vertex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76051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7E20-5BCA-1AFE-7B17-11312BCA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A3E-1B39-065A-906C-B60FA8F7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Bellman-Ford Algorithm</a:t>
            </a:r>
            <a:endParaRPr lang="en-SE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548" y="1247144"/>
                <a:ext cx="4468399" cy="2794820"/>
              </a:xfrm>
            </p:spPr>
            <p:txBody>
              <a:bodyPr>
                <a:normAutofit fontScale="92500" lnSpcReduction="20000"/>
              </a:bodyPr>
              <a:lstStyle/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v as </a:t>
                </a:r>
                <a:r>
                  <a:rPr lang="en-GB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273239"/>
                        </a:solidFill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 to source vertex 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edges V-1 times.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terminate early when all </a:t>
                </a:r>
                <a:r>
                  <a:rPr lang="en-GB" sz="20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0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values have converged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order of edge relaxations affects algorithm efficiency but not correctness.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48" y="1247144"/>
                <a:ext cx="4468399" cy="2794820"/>
              </a:xfrm>
              <a:blipFill>
                <a:blip r:embed="rId3"/>
                <a:stretch>
                  <a:fillRect l="-1637" t="-3930" r="-2456" b="-32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8">
            <a:extLst>
              <a:ext uri="{FF2B5EF4-FFF2-40B4-BE49-F238E27FC236}">
                <a16:creationId xmlns:a16="http://schemas.microsoft.com/office/drawing/2014/main" id="{46ADF0A6-E1E9-EC79-C88D-D058A7840DEB}"/>
              </a:ext>
            </a:extLst>
          </p:cNvPr>
          <p:cNvSpPr/>
          <p:nvPr/>
        </p:nvSpPr>
        <p:spPr>
          <a:xfrm>
            <a:off x="4627878" y="4318274"/>
            <a:ext cx="4013003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D48A804-1AB7-2A24-CC35-246F7DE0AEFE}"/>
              </a:ext>
            </a:extLst>
          </p:cNvPr>
          <p:cNvSpPr/>
          <p:nvPr/>
        </p:nvSpPr>
        <p:spPr>
          <a:xfrm>
            <a:off x="4716397" y="4393775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395C796-2838-DF83-7DE4-4C573C66DDA2}"/>
              </a:ext>
            </a:extLst>
          </p:cNvPr>
          <p:cNvSpPr txBox="1"/>
          <p:nvPr/>
        </p:nvSpPr>
        <p:spPr>
          <a:xfrm>
            <a:off x="5085691" y="4419617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each vertex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each vertex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V-1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892020-4C17-AB94-299C-287D55441E01}"/>
              </a:ext>
            </a:extLst>
          </p:cNvPr>
          <p:cNvCxnSpPr>
            <a:cxnSpLocks/>
          </p:cNvCxnSpPr>
          <p:nvPr/>
        </p:nvCxnSpPr>
        <p:spPr>
          <a:xfrm>
            <a:off x="4799417" y="473144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8">
            <a:extLst>
              <a:ext uri="{FF2B5EF4-FFF2-40B4-BE49-F238E27FC236}">
                <a16:creationId xmlns:a16="http://schemas.microsoft.com/office/drawing/2014/main" id="{6BEF1777-7F87-516D-DB97-7A54D8474FAE}"/>
              </a:ext>
            </a:extLst>
          </p:cNvPr>
          <p:cNvSpPr/>
          <p:nvPr/>
        </p:nvSpPr>
        <p:spPr>
          <a:xfrm>
            <a:off x="4586965" y="1972361"/>
            <a:ext cx="4218402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C5A204-EF5B-9FF5-76F6-0CDAF1DC0380}"/>
              </a:ext>
            </a:extLst>
          </p:cNvPr>
          <p:cNvSpPr txBox="1"/>
          <p:nvPr/>
        </p:nvSpPr>
        <p:spPr>
          <a:xfrm>
            <a:off x="4956260" y="1998203"/>
            <a:ext cx="3849106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each vertex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each vertex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951701-9D8F-0ED5-8D93-359AEE66ECAD}"/>
              </a:ext>
            </a:extLst>
          </p:cNvPr>
          <p:cNvCxnSpPr>
            <a:cxnSpLocks/>
          </p:cNvCxnSpPr>
          <p:nvPr/>
        </p:nvCxnSpPr>
        <p:spPr>
          <a:xfrm>
            <a:off x="4669985" y="2326806"/>
            <a:ext cx="4016815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1E61A8-F49C-6060-D88C-AC13C372032F}"/>
              </a:ext>
            </a:extLst>
          </p:cNvPr>
          <p:cNvCxnSpPr>
            <a:cxnSpLocks/>
          </p:cNvCxnSpPr>
          <p:nvPr/>
        </p:nvCxnSpPr>
        <p:spPr>
          <a:xfrm>
            <a:off x="4759549" y="4418283"/>
            <a:ext cx="3606057" cy="13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AF3195-75EB-5658-D863-9F4FC10590D6}"/>
              </a:ext>
            </a:extLst>
          </p:cNvPr>
          <p:cNvSpPr txBox="1"/>
          <p:nvPr/>
        </p:nvSpPr>
        <p:spPr>
          <a:xfrm>
            <a:off x="4586965" y="1525653"/>
            <a:ext cx="99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Recall:</a:t>
            </a:r>
            <a:endParaRPr lang="en-SE" sz="24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4E7F1-21B1-C5C6-D842-46860058A4F4}"/>
              </a:ext>
            </a:extLst>
          </p:cNvPr>
          <p:cNvCxnSpPr>
            <a:cxnSpLocks/>
          </p:cNvCxnSpPr>
          <p:nvPr/>
        </p:nvCxnSpPr>
        <p:spPr>
          <a:xfrm flipV="1">
            <a:off x="4669985" y="2020258"/>
            <a:ext cx="3970896" cy="61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bject 6">
            <a:extLst>
              <a:ext uri="{FF2B5EF4-FFF2-40B4-BE49-F238E27FC236}">
                <a16:creationId xmlns:a16="http://schemas.microsoft.com/office/drawing/2014/main" id="{AA3883C4-B5A1-2352-D110-EF9DFFB14027}"/>
              </a:ext>
            </a:extLst>
          </p:cNvPr>
          <p:cNvSpPr txBox="1"/>
          <p:nvPr/>
        </p:nvSpPr>
        <p:spPr>
          <a:xfrm>
            <a:off x="152764" y="4182414"/>
            <a:ext cx="4320045" cy="22741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lang="en-GB" sz="1400" spc="-4" dirty="0">
                <a:latin typeface="DejaVu Sans Mono"/>
                <a:cs typeface="DejaVu Sans Mono"/>
              </a:rPr>
              <a:t>I</a:t>
            </a:r>
            <a:r>
              <a:rPr sz="1400" spc="-4" dirty="0" err="1">
                <a:latin typeface="DejaVu Sans Mono"/>
                <a:cs typeface="DejaVu Sans Mono"/>
              </a:rPr>
              <a:t>nt</a:t>
            </a:r>
            <a:r>
              <a:rPr lang="en-GB" sz="1400" spc="-4" dirty="0">
                <a:latin typeface="DejaVu Sans Mono"/>
                <a:cs typeface="DejaVu Sans Mono"/>
              </a:rPr>
              <a:t> u </a:t>
            </a:r>
            <a:r>
              <a:rPr sz="1400" spc="-4" dirty="0">
                <a:latin typeface="DejaVu Sans Mono"/>
                <a:cs typeface="DejaVu Sans Mono"/>
              </a:rPr>
              <a:t>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lang="en-GB" sz="1400" spc="-4" dirty="0">
                <a:latin typeface="DejaVu Sans Mono"/>
                <a:cs typeface="DejaVu Sans Mono"/>
              </a:rPr>
              <a:t>v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w(</a:t>
            </a:r>
            <a:r>
              <a:rPr lang="en-US" sz="1400" spc="-4" dirty="0" err="1">
                <a:latin typeface="DejaVu Sans Mono"/>
                <a:cs typeface="DejaVu Sans Mono"/>
              </a:rPr>
              <a:t>u,v</a:t>
            </a:r>
            <a:r>
              <a:rPr lang="en-US" sz="1400" spc="-4" dirty="0">
                <a:latin typeface="DejaVu Sans Mono"/>
                <a:cs typeface="DejaVu Sans Mono"/>
              </a:rPr>
              <a:t>)</a:t>
            </a:r>
            <a:r>
              <a:rPr sz="1400" spc="-4" dirty="0">
                <a:latin typeface="DejaVu Sans Mono"/>
                <a:cs typeface="DejaVu Sans Mono"/>
              </a:rPr>
              <a:t>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w(</a:t>
            </a:r>
            <a:r>
              <a:rPr lang="en-US" sz="1400" spc="-4" dirty="0" err="1">
                <a:latin typeface="DejaVu Sans Mono"/>
                <a:cs typeface="DejaVu Sans Mono"/>
              </a:rPr>
              <a:t>u,v</a:t>
            </a:r>
            <a:r>
              <a:rPr lang="en-US" sz="1400" spc="-4" dirty="0">
                <a:latin typeface="DejaVu Sans Mono"/>
                <a:cs typeface="DejaVu Sans Mono"/>
              </a:rPr>
              <a:t>)</a:t>
            </a:r>
            <a:r>
              <a:rPr sz="1400" spc="-4" dirty="0">
                <a:latin typeface="DejaVu Sans Mono"/>
                <a:cs typeface="DejaVu Sans Mono"/>
              </a:rPr>
              <a:t>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lang="en-GB" sz="1400" spc="-4" dirty="0" err="1">
                <a:latin typeface="DejaVu Sans Mono"/>
                <a:cs typeface="DejaVu Sans Mono"/>
              </a:rPr>
              <a:t>prevNode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7209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9B54-AD9E-0664-2196-FE553136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Proof of Correctness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1918-4237-E39C-4D3B-DE7BE6CF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Relaxing edges </a:t>
            </a:r>
            <a:r>
              <a:rPr lang="en-GB" sz="2400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24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-1 </a:t>
            </a:r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times in the Bellman-Ford algorithm guarantees that the algorithm has explored all possible paths </a:t>
            </a:r>
            <a:r>
              <a:rPr lang="en-GB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up to</a:t>
            </a:r>
            <a:r>
              <a:rPr lang="en-GB" sz="24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V-1</a:t>
            </a:r>
            <a:r>
              <a:rPr lang="en-GB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edges,  which is the maximum possible number of edges of a shortest path in a graph with </a:t>
            </a:r>
            <a:r>
              <a:rPr lang="en-GB" sz="24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 </a:t>
            </a:r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vertices. </a:t>
            </a:r>
          </a:p>
          <a:p>
            <a:r>
              <a:rPr lang="en-GB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allows the algorithm to correctly calculate the shortest paths from the source vertex to all other vertices, given that there are no negative-weight cycles.</a:t>
            </a:r>
          </a:p>
        </p:txBody>
      </p:sp>
    </p:spTree>
    <p:extLst>
      <p:ext uri="{BB962C8B-B14F-4D97-AF65-F5344CB8AC3E}">
        <p14:creationId xmlns:p14="http://schemas.microsoft.com/office/powerpoint/2010/main" val="3475366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C197-8E73-6110-2D31-12BF1206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Bellman-Ford Algorithm with Negative Cycle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98265"/>
                <a:ext cx="8229600" cy="5147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v as 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 to source vertex s.</a:t>
                </a: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edges V-1 times.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terminate early when all </a:t>
                </a:r>
                <a:r>
                  <a:rPr lang="en-GB" sz="24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values have converged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order of edge relaxations affects algorithm efficiency but not correctness. </a:t>
                </a:r>
                <a:r>
                  <a:rPr lang="en-US" altLang="zh-CN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good heuristic is to follow the Breadth First Search </a:t>
                </a:r>
                <a:r>
                  <a:rPr lang="en-GB" altLang="zh-CN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(BFS) order.</a:t>
                </a:r>
                <a:endParaRPr lang="en-GB" sz="24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sz="28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 the edges one more 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i.e. the V-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time: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1 (Negative cycle exists): if any edge can be further </a:t>
                </a: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relaxed, i.e., </a:t>
                </a:r>
                <a:r>
                  <a:rPr lang="en-GB" sz="240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 edge u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GB" sz="240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v, if </a:t>
                </a:r>
                <a:r>
                  <a:rPr lang="en-GB" sz="2400" i="0" dirty="0" err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[u] 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 </a:t>
                </a:r>
                <a:r>
                  <a:rPr lang="en-GB" sz="240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[u] + w(</a:t>
                </a:r>
                <a:r>
                  <a:rPr lang="en-GB" sz="240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u,v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2 (No Negative cycle) : case 1 fails for all the edges.</a:t>
                </a:r>
              </a:p>
              <a:p>
                <a:pPr indent="-285750"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Notes: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can find any negative cycle that is reachable from source vertex s (but not negative cycles that are unreachable from s).</a:t>
                </a:r>
              </a:p>
              <a:p>
                <a:pPr lvl="1" fontAlgn="base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is a negative cycle that is reachable from source vertex s, then any paths that go through the cycle has distance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GB" sz="2400" b="0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since the cost can be reduced by traversing the cycle infinite number of times. </a:t>
                </a:r>
              </a:p>
              <a:p>
                <a:pPr indent="-285750" fontAlgn="base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98265"/>
                <a:ext cx="8229600" cy="5147975"/>
              </a:xfrm>
              <a:prstGeom prst="rect">
                <a:avLst/>
              </a:prstGeom>
              <a:blipFill>
                <a:blip r:embed="rId3"/>
                <a:stretch>
                  <a:fillRect l="-963" t="-2367" r="-2074" b="-47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26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6CE8-8B6A-CE3D-AF7E-6535FE5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Complexity of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016E-B402-5607-4562-E1E0B9F5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complexity for connected graph: </a:t>
            </a:r>
          </a:p>
          <a:p>
            <a:r>
              <a:rPr lang="en-GB" dirty="0"/>
              <a:t>Average Case: O(VE)</a:t>
            </a:r>
          </a:p>
          <a:p>
            <a:r>
              <a:rPr lang="en-GB" dirty="0"/>
              <a:t>Worst Case: O(VE)</a:t>
            </a:r>
          </a:p>
          <a:p>
            <a:pPr lvl="1"/>
            <a:r>
              <a:rPr lang="en-GB" dirty="0"/>
              <a:t>If the graph is dense or complete, the value of E becomes O(V</a:t>
            </a:r>
            <a:r>
              <a:rPr lang="en-GB" baseline="30000" dirty="0"/>
              <a:t>2</a:t>
            </a:r>
            <a:r>
              <a:rPr lang="en-GB" dirty="0"/>
              <a:t>). So overall time complexity becomes O(V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2807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16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16353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4352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(converged, no further changes, so stop here)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ABB99-600F-1937-EB98-60DE8BB90FFA}"/>
              </a:ext>
            </a:extLst>
          </p:cNvPr>
          <p:cNvSpPr txBox="1"/>
          <p:nvPr/>
        </p:nvSpPr>
        <p:spPr>
          <a:xfrm>
            <a:off x="3274678" y="6444101"/>
            <a:ext cx="251336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of edge relaxations </a:t>
            </a:r>
            <a:endParaRPr lang="en-SE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4B2FA0-761B-F832-AF78-C01CB83C7C6F}"/>
              </a:ext>
            </a:extLst>
          </p:cNvPr>
          <p:cNvSpPr txBox="1"/>
          <p:nvPr/>
        </p:nvSpPr>
        <p:spPr>
          <a:xfrm>
            <a:off x="7069258" y="3587613"/>
            <a:ext cx="2074742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order of edge relaxations will result in slower convergence 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4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89" grpId="0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8C8D-4113-0859-4B13-DCF0634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Dijkstra's Algorithm vs.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9F3F7-A4F9-FC33-D547-4B4D9E49A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Dijkstra's Algorithm:</a:t>
            </a:r>
          </a:p>
          <a:p>
            <a:pPr lvl="1"/>
            <a:r>
              <a:rPr lang="en-GB" dirty="0"/>
              <a:t>Uses a priority queue to select the next vertex to process.</a:t>
            </a:r>
          </a:p>
          <a:p>
            <a:pPr lvl="1"/>
            <a:r>
              <a:rPr lang="en-GB" dirty="0"/>
              <a:t>Greedily selects the vertex with the smallest tentative distance to source vertex.</a:t>
            </a:r>
          </a:p>
          <a:p>
            <a:pPr lvl="1"/>
            <a:r>
              <a:rPr lang="en-GB" dirty="0"/>
              <a:t>Works only on graphs with non-negative edge weights.</a:t>
            </a:r>
          </a:p>
          <a:p>
            <a:r>
              <a:rPr lang="en-GB" dirty="0"/>
              <a:t>Bellman-Ford Algorithm:</a:t>
            </a:r>
          </a:p>
          <a:p>
            <a:pPr lvl="1"/>
            <a:r>
              <a:rPr lang="en-GB" dirty="0"/>
              <a:t>Iteratively relaxes all edges V-1 times.</a:t>
            </a:r>
          </a:p>
          <a:p>
            <a:pPr lvl="1"/>
            <a:r>
              <a:rPr lang="en-GB" dirty="0"/>
              <a:t>Does not use a priority queue.</a:t>
            </a:r>
          </a:p>
          <a:p>
            <a:pPr lvl="1"/>
            <a:r>
              <a:rPr lang="en-GB" dirty="0"/>
              <a:t>Can handle graphs with negative edge weights, and can detect negative cycles.</a:t>
            </a:r>
          </a:p>
          <a:p>
            <a:r>
              <a:rPr lang="en-GB" dirty="0"/>
              <a:t>Dijkstra's algorithm is faster and more efficient for graphs with non-negative weights; Bellman-Ford Algorithm is more versatile as it can handle negative weights and detect negative cycles, albeit at the cost of lower efficiency.</a:t>
            </a:r>
          </a:p>
        </p:txBody>
      </p:sp>
    </p:spTree>
    <p:extLst>
      <p:ext uri="{BB962C8B-B14F-4D97-AF65-F5344CB8AC3E}">
        <p14:creationId xmlns:p14="http://schemas.microsoft.com/office/powerpoint/2010/main" val="3351449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DEC-57E6-E463-DD2A-7181E9C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6B6D-425E-AC35-B4F9-487C5750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graph where all edges have positive weights, the shortest paths produced by </a:t>
            </a:r>
            <a:r>
              <a:rPr lang="en-GB" dirty="0" err="1"/>
              <a:t>Dijsktra</a:t>
            </a:r>
            <a:r>
              <a:rPr lang="en-GB" dirty="0"/>
              <a:t> and Bellman Ford algorithm may be different but path weight would always be same.</a:t>
            </a:r>
          </a:p>
          <a:p>
            <a:r>
              <a:rPr lang="en-GB" dirty="0"/>
              <a:t>ANS: True</a:t>
            </a:r>
          </a:p>
          <a:p>
            <a:r>
              <a:rPr lang="en-GB" dirty="0"/>
              <a:t>Dijkstra and Bellman-Ford both work fine for a graph with all positive weights, but they are different algorithms and may pick different edges for shortest paths.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87639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D1B-7C8A-15D4-643D-07A56EDA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A950-8755-FB84-2AE9-941E47B58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Let G be a directed graph whose vertex set is the set of numbers from 1 to 100. There is an edge from a vertex </a:t>
            </a:r>
            <a:r>
              <a:rPr lang="en-GB" dirty="0" err="1"/>
              <a:t>i</a:t>
            </a:r>
            <a:r>
              <a:rPr lang="en-GB" dirty="0"/>
              <a:t> to a vertex j if either j = </a:t>
            </a:r>
            <a:r>
              <a:rPr lang="en-GB" dirty="0" err="1"/>
              <a:t>i</a:t>
            </a:r>
            <a:r>
              <a:rPr lang="en-GB" dirty="0"/>
              <a:t> + 1 or j = 3i. The minimum number of edges in a path in G from vertex 1 to vertex 100 is </a:t>
            </a:r>
          </a:p>
          <a:p>
            <a:r>
              <a:rPr lang="en-GB" dirty="0"/>
              <a:t>A. 4 B. 7 C. 23 D. 99</a:t>
            </a:r>
          </a:p>
          <a:p>
            <a:r>
              <a:rPr lang="en-GB" dirty="0"/>
              <a:t>ANS: 7</a:t>
            </a:r>
          </a:p>
          <a:p>
            <a:r>
              <a:rPr lang="en-GB" dirty="0"/>
              <a:t>The task is to find minimum number of edges in a path in G from vertex 1 to vertex 100 such that we can move to either i+1 or 3i from a vertex </a:t>
            </a:r>
            <a:r>
              <a:rPr lang="en-GB" dirty="0" err="1"/>
              <a:t>i</a:t>
            </a:r>
            <a:r>
              <a:rPr lang="en-GB" dirty="0"/>
              <a:t>.</a:t>
            </a:r>
          </a:p>
          <a:p>
            <a:r>
              <a:rPr lang="en-GB" dirty="0"/>
              <a:t>Since the task is to minimize number of edges, we would prefer to follow 3*</a:t>
            </a:r>
            <a:r>
              <a:rPr lang="en-GB" dirty="0" err="1"/>
              <a:t>i</a:t>
            </a:r>
            <a:r>
              <a:rPr lang="en-GB" dirty="0"/>
              <a:t>.  Let us follow multiple of 3. 1 =&gt; 3 =&gt; 9 =&gt; 27 =&gt; 81, now we can't follow multiple of 3 anymore. So we will have to follow i+1. This solution gives a long path.</a:t>
            </a:r>
          </a:p>
          <a:p>
            <a:r>
              <a:rPr lang="en-GB" dirty="0"/>
              <a:t>What if we begin from end, and we reduce by 1 if the value is not multiple of 3, else we divide by 3. 100 =&gt; 99 =&gt; 33 =&gt; 11 =&gt; 10 =&gt; 9 =&gt; 3 =&gt; 1</a:t>
            </a:r>
          </a:p>
          <a:p>
            <a:r>
              <a:rPr lang="en-GB" dirty="0"/>
              <a:t>So we need total 7 edges.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29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351700"/>
            <a:ext cx="7750900" cy="646331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</a:t>
            </a:r>
            <a:r>
              <a:rPr lang="en-GB" sz="1800" dirty="0"/>
              <a:t> source vertex</a:t>
            </a:r>
            <a:r>
              <a:rPr sz="1800" dirty="0"/>
              <a:t>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/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/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source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source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</a:t>
            </a:r>
            <a:r>
              <a:rPr lang="en-US" sz="1400">
                <a:solidFill>
                  <a:schemeClr val="bg1"/>
                </a:solidFill>
                <a:latin typeface="Arial"/>
                <a:cs typeface="Arial"/>
              </a:rPr>
              <a:t>Each vertex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5083134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1048"/>
            <a:ext cx="8229600" cy="1143000"/>
          </a:xfrm>
        </p:spPr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788642"/>
            <a:ext cx="8337914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u→v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weight w(</a:t>
            </a:r>
            <a:r>
              <a:rPr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u,v).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 also write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uv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denote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u→v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[u]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u.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the previous vertex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u→v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v through u,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= min(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[u] + w(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u,v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));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[v]=u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466976" y="6270652"/>
            <a:ext cx="3056910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lang="en-GB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shortest path from s to v goes through vertex x, with cost of 7.2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1992335" y="5778081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  <a:headEnd type="arrow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243367" y="3247159"/>
            <a:ext cx="3056911" cy="65534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relaxing edge </a:t>
            </a: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shortest path from s to v is updated to go through vertex u, with cost of 4.4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GB" sz="1400" spc="8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lang="en-GB" sz="1400" spc="91" dirty="0">
                <a:latin typeface="Trebuchet MS"/>
                <a:cs typeface="Trebuchet MS"/>
              </a:rPr>
              <a:t>v</a:t>
            </a:r>
            <a:r>
              <a:rPr sz="1400" spc="91" dirty="0">
                <a:latin typeface="Trebuchet MS"/>
                <a:cs typeface="Trebuchet MS"/>
              </a:rPr>
              <a:t>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12008" y="3282267"/>
            <a:ext cx="4320045" cy="22741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lang="en-GB" sz="1400" spc="-4" dirty="0">
                <a:latin typeface="DejaVu Sans Mono"/>
                <a:cs typeface="DejaVu Sans Mono"/>
              </a:rPr>
              <a:t>I</a:t>
            </a:r>
            <a:r>
              <a:rPr sz="1400" spc="-4" dirty="0" err="1">
                <a:latin typeface="DejaVu Sans Mono"/>
                <a:cs typeface="DejaVu Sans Mono"/>
              </a:rPr>
              <a:t>nt</a:t>
            </a:r>
            <a:r>
              <a:rPr lang="en-GB" sz="1400" spc="-4" dirty="0">
                <a:latin typeface="DejaVu Sans Mono"/>
                <a:cs typeface="DejaVu Sans Mono"/>
              </a:rPr>
              <a:t> u </a:t>
            </a:r>
            <a:r>
              <a:rPr sz="1400" spc="-4" dirty="0">
                <a:latin typeface="DejaVu Sans Mono"/>
                <a:cs typeface="DejaVu Sans Mono"/>
              </a:rPr>
              <a:t>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lang="en-GB" sz="1400" spc="-4" dirty="0">
                <a:latin typeface="DejaVu Sans Mono"/>
                <a:cs typeface="DejaVu Sans Mono"/>
              </a:rPr>
              <a:t>v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w(</a:t>
            </a:r>
            <a:r>
              <a:rPr lang="en-US" sz="1400" spc="-4" dirty="0" err="1">
                <a:latin typeface="DejaVu Sans Mono"/>
                <a:cs typeface="DejaVu Sans Mono"/>
              </a:rPr>
              <a:t>u,v</a:t>
            </a:r>
            <a:r>
              <a:rPr lang="en-US" sz="1400" spc="-4" dirty="0">
                <a:latin typeface="DejaVu Sans Mono"/>
                <a:cs typeface="DejaVu Sans Mono"/>
              </a:rPr>
              <a:t>)</a:t>
            </a:r>
            <a:r>
              <a:rPr sz="1400" spc="-4" dirty="0">
                <a:latin typeface="DejaVu Sans Mono"/>
                <a:cs typeface="DejaVu Sans Mono"/>
              </a:rPr>
              <a:t>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GB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distTo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w(</a:t>
            </a:r>
            <a:r>
              <a:rPr lang="en-US" sz="1400" spc="-4" dirty="0" err="1">
                <a:latin typeface="DejaVu Sans Mono"/>
                <a:cs typeface="DejaVu Sans Mono"/>
              </a:rPr>
              <a:t>u,v</a:t>
            </a:r>
            <a:r>
              <a:rPr lang="en-US" sz="1400" spc="-4" dirty="0">
                <a:latin typeface="DejaVu Sans Mono"/>
                <a:cs typeface="DejaVu Sans Mono"/>
              </a:rPr>
              <a:t>)</a:t>
            </a:r>
            <a:r>
              <a:rPr sz="1400" spc="-4" dirty="0">
                <a:latin typeface="DejaVu Sans Mono"/>
                <a:cs typeface="DejaVu Sans Mono"/>
              </a:rPr>
              <a:t>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lang="en-GB" sz="1400" spc="-4" dirty="0" err="1">
                <a:latin typeface="DejaVu Sans Mono"/>
                <a:cs typeface="DejaVu Sans Mono"/>
              </a:rPr>
              <a:t>prevNode</a:t>
            </a:r>
            <a:r>
              <a:rPr sz="1400" spc="-4" dirty="0">
                <a:latin typeface="DejaVu Sans Mono"/>
                <a:cs typeface="DejaVu Sans Mono"/>
              </a:rPr>
              <a:t>[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lang="en-GB" sz="1400" spc="-4" dirty="0">
                <a:latin typeface="DejaVu Sans Mono"/>
                <a:cs typeface="DejaVu Sans Mono"/>
              </a:rPr>
              <a:t>u</a:t>
            </a:r>
            <a:r>
              <a:rPr sz="1400" spc="-4" dirty="0">
                <a:latin typeface="DejaVu Sans Mono"/>
                <a:cs typeface="DejaVu Sans Mono"/>
              </a:rPr>
              <a:t>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334156" y="3377780"/>
            <a:ext cx="1503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[v]=u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41E4C7B-82C1-0EA1-64A0-5FCEF240612B}"/>
              </a:ext>
            </a:extLst>
          </p:cNvPr>
          <p:cNvSpPr/>
          <p:nvPr/>
        </p:nvSpPr>
        <p:spPr>
          <a:xfrm>
            <a:off x="4719198" y="5696675"/>
            <a:ext cx="4364415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= 7.2 &gt;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[u] + w(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3.1+1.3 =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[u] + w(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4.4,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= u</a:t>
            </a:r>
          </a:p>
        </p:txBody>
      </p:sp>
      <p:sp>
        <p:nvSpPr>
          <p:cNvPr id="3" name="object 67">
            <a:extLst>
              <a:ext uri="{FF2B5EF4-FFF2-40B4-BE49-F238E27FC236}">
                <a16:creationId xmlns:a16="http://schemas.microsoft.com/office/drawing/2014/main" id="{CD3DC351-1C16-14E0-9FDD-D0741FCDF89A}"/>
              </a:ext>
            </a:extLst>
          </p:cNvPr>
          <p:cNvSpPr txBox="1"/>
          <p:nvPr/>
        </p:nvSpPr>
        <p:spPr>
          <a:xfrm>
            <a:off x="2600576" y="5931411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lang="en-GB" sz="1400" spc="91" dirty="0">
                <a:latin typeface="Trebuchet MS"/>
                <a:cs typeface="Trebuchet MS"/>
              </a:rPr>
              <a:t>x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7" name="object 13">
            <a:extLst>
              <a:ext uri="{FF2B5EF4-FFF2-40B4-BE49-F238E27FC236}">
                <a16:creationId xmlns:a16="http://schemas.microsoft.com/office/drawing/2014/main" id="{F0F9A07F-EC9B-852C-37B8-87BF47DB92BA}"/>
              </a:ext>
            </a:extLst>
          </p:cNvPr>
          <p:cNvSpPr/>
          <p:nvPr/>
        </p:nvSpPr>
        <p:spPr>
          <a:xfrm flipV="1">
            <a:off x="1912964" y="3955364"/>
            <a:ext cx="243098" cy="309805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  <a:headEnd type="arrow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2578825" y="1278429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2948120" y="1304271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its previous vertex on the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weights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weights, can detect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3. Topological sort.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 with no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2661846" y="1632874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2661846" y="3293195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57177-5C79-97AD-5863-E4554B109C32}"/>
              </a:ext>
            </a:extLst>
          </p:cNvPr>
          <p:cNvCxnSpPr>
            <a:cxnSpLocks/>
          </p:cNvCxnSpPr>
          <p:nvPr/>
        </p:nvCxnSpPr>
        <p:spPr>
          <a:xfrm>
            <a:off x="2661846" y="1322170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7D7-BE82-091E-A2A2-4CD5D44D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Dijkstra's Algorithm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02E3-BFC0-4342-8CE7-7C9FE4D45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048"/>
            <a:ext cx="8229600" cy="544036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Initialization:</a:t>
            </a:r>
          </a:p>
          <a:p>
            <a:pPr lvl="1"/>
            <a:r>
              <a:rPr lang="en-GB" dirty="0"/>
              <a:t>Set the distance to the source vertex as 0 and to all other vertices as infinity.</a:t>
            </a:r>
          </a:p>
          <a:p>
            <a:pPr lvl="1"/>
            <a:r>
              <a:rPr lang="en-GB" dirty="0"/>
              <a:t>Mark all vertices as unvisited and store them in a priority queue.</a:t>
            </a:r>
          </a:p>
          <a:p>
            <a:r>
              <a:rPr lang="en-GB" dirty="0"/>
              <a:t>Main Loop:</a:t>
            </a:r>
          </a:p>
          <a:p>
            <a:pPr lvl="1"/>
            <a:r>
              <a:rPr lang="en-GB" dirty="0"/>
              <a:t>Visit the </a:t>
            </a:r>
            <a:r>
              <a:rPr lang="en-GB" dirty="0">
                <a:solidFill>
                  <a:srgbClr val="FF0000"/>
                </a:solidFill>
              </a:rPr>
              <a:t>unvisited vertex u </a:t>
            </a:r>
            <a:r>
              <a:rPr lang="en-GB" dirty="0"/>
              <a:t>with </a:t>
            </a:r>
            <a:r>
              <a:rPr lang="en-GB" dirty="0">
                <a:solidFill>
                  <a:srgbClr val="FF0000"/>
                </a:solidFill>
              </a:rPr>
              <a:t>the shortest known distance </a:t>
            </a:r>
            <a:r>
              <a:rPr lang="en-GB" dirty="0"/>
              <a:t>from the queue.</a:t>
            </a:r>
          </a:p>
          <a:p>
            <a:pPr lvl="1"/>
            <a:r>
              <a:rPr lang="en-GB" dirty="0"/>
              <a:t>For each </a:t>
            </a:r>
            <a:r>
              <a:rPr lang="en-GB" dirty="0">
                <a:solidFill>
                  <a:srgbClr val="FF0000"/>
                </a:solidFill>
              </a:rPr>
              <a:t>unvisited </a:t>
            </a:r>
            <a:r>
              <a:rPr lang="en-GB" dirty="0" err="1">
                <a:solidFill>
                  <a:srgbClr val="FF0000"/>
                </a:solidFill>
              </a:rPr>
              <a:t>neighbor</a:t>
            </a:r>
            <a:r>
              <a:rPr lang="en-GB" dirty="0">
                <a:solidFill>
                  <a:srgbClr val="FF0000"/>
                </a:solidFill>
              </a:rPr>
              <a:t> vertex v of vertex u</a:t>
            </a:r>
            <a:r>
              <a:rPr lang="en-GB" dirty="0"/>
              <a:t>, calculate its tentative distance through the current vertex. </a:t>
            </a:r>
            <a:r>
              <a:rPr lang="en-GB" dirty="0">
                <a:solidFill>
                  <a:srgbClr val="FF0000"/>
                </a:solidFill>
              </a:rPr>
              <a:t>If this distance is smaller than the previously recorded distance, update it </a:t>
            </a:r>
            <a:r>
              <a:rPr lang="en-US" altLang="zh-CN" dirty="0">
                <a:solidFill>
                  <a:srgbClr val="FF0000"/>
                </a:solidFill>
              </a:rPr>
              <a:t>with edge relaxation for edge </a:t>
            </a:r>
            <a:r>
              <a:rPr lang="en-US" altLang="zh-CN" dirty="0" err="1">
                <a:solidFill>
                  <a:srgbClr val="FF0000"/>
                </a:solidFill>
              </a:rPr>
              <a:t>uv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GB" dirty="0"/>
              <a:t>Mark the current vertex as visited once all its </a:t>
            </a:r>
            <a:r>
              <a:rPr lang="en-GB" dirty="0" err="1"/>
              <a:t>neighbors</a:t>
            </a:r>
            <a:r>
              <a:rPr lang="en-GB" dirty="0"/>
              <a:t> are processed.</a:t>
            </a:r>
          </a:p>
          <a:p>
            <a:r>
              <a:rPr lang="en-GB" dirty="0"/>
              <a:t>Termination:</a:t>
            </a:r>
          </a:p>
          <a:p>
            <a:pPr lvl="1"/>
            <a:r>
              <a:rPr lang="en-GB" dirty="0"/>
              <a:t>The algorithm continues until all reachable vertices are visited.</a:t>
            </a:r>
          </a:p>
          <a:p>
            <a:r>
              <a:rPr lang="en-GB" dirty="0"/>
              <a:t>Time complexity: O(V log V + V) </a:t>
            </a:r>
            <a:r>
              <a:rPr lang="pt-BR" dirty="0"/>
              <a:t>for Binary Heap implementation</a:t>
            </a:r>
            <a:endParaRPr lang="en-GB" dirty="0"/>
          </a:p>
          <a:p>
            <a:r>
              <a:rPr lang="en-GB" dirty="0"/>
              <a:t>Notes:</a:t>
            </a:r>
          </a:p>
          <a:p>
            <a:pPr lvl="1"/>
            <a:r>
              <a:rPr lang="en-GB" dirty="0"/>
              <a:t>Dijkstra’s Algorithm is greedy and optimal: any vertex that has been visited should have its shortest distance to the source. </a:t>
            </a:r>
          </a:p>
          <a:p>
            <a:pPr lvl="1"/>
            <a:r>
              <a:rPr lang="en-GB" dirty="0"/>
              <a:t>It works for both undirected and directed graphs. The only difference is the function for getting the </a:t>
            </a:r>
            <a:r>
              <a:rPr lang="en-GB" dirty="0" err="1"/>
              <a:t>neighbors</a:t>
            </a:r>
            <a:r>
              <a:rPr lang="en-GB" dirty="0"/>
              <a:t> of vertex v, as each undirected edge is treated as two directed edges in opposite directions.)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36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1894-ED3C-6847-A8F6-E89D75C5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1F16F-E0D0-4B44-B29F-D07184533977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0637-B986-D649-8D49-B067FFEBE17A}"/>
              </a:ext>
            </a:extLst>
          </p:cNvPr>
          <p:cNvSpPr/>
          <p:nvPr/>
        </p:nvSpPr>
        <p:spPr>
          <a:xfrm>
            <a:off x="725647" y="2471684"/>
            <a:ext cx="863171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u→v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vertex u is visited), afterwards: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[u] + w(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u,v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[u]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4502B26-D442-2847-84E4-11469612B560}"/>
              </a:ext>
            </a:extLst>
          </p:cNvPr>
          <p:cNvSpPr/>
          <p:nvPr/>
        </p:nvSpPr>
        <p:spPr>
          <a:xfrm>
            <a:off x="4653965" y="547915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C500F34-8116-CE42-BA6F-21A570DA5D85}"/>
              </a:ext>
            </a:extLst>
          </p:cNvPr>
          <p:cNvSpPr/>
          <p:nvPr/>
        </p:nvSpPr>
        <p:spPr>
          <a:xfrm>
            <a:off x="4575212" y="541819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DFACCA1C-444B-264D-8B9A-67AE261FC92C}"/>
              </a:ext>
            </a:extLst>
          </p:cNvPr>
          <p:cNvSpPr txBox="1"/>
          <p:nvPr/>
        </p:nvSpPr>
        <p:spPr>
          <a:xfrm>
            <a:off x="5536733" y="516514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864A8137-3F86-A34E-B607-A336147C43AC}"/>
              </a:ext>
            </a:extLst>
          </p:cNvPr>
          <p:cNvSpPr txBox="1"/>
          <p:nvPr/>
        </p:nvSpPr>
        <p:spPr>
          <a:xfrm>
            <a:off x="5536733" y="480384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322B7671-9349-8544-A41E-E6823CC1E58D}"/>
              </a:ext>
            </a:extLst>
          </p:cNvPr>
          <p:cNvSpPr/>
          <p:nvPr/>
        </p:nvSpPr>
        <p:spPr>
          <a:xfrm>
            <a:off x="4650740" y="497115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486990CA-5F5D-5748-8445-9822738B7896}"/>
              </a:ext>
            </a:extLst>
          </p:cNvPr>
          <p:cNvSpPr/>
          <p:nvPr/>
        </p:nvSpPr>
        <p:spPr>
          <a:xfrm>
            <a:off x="4572000" y="491019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0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709F-FF7F-468F-86BF-B9A1B50F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77" y="274638"/>
            <a:ext cx="6194323" cy="1143000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Toy Example: </a:t>
            </a:r>
            <a:r>
              <a:rPr lang="en-US" altLang="zh-CN" sz="2400" dirty="0"/>
              <a:t>find shortest path </a:t>
            </a:r>
            <a:r>
              <a:rPr lang="en-GB" sz="2400" dirty="0"/>
              <a:t>starting from source vertex S for undirected graph</a:t>
            </a:r>
            <a:br>
              <a:rPr lang="en-GB" sz="2400" dirty="0"/>
            </a:br>
            <a:r>
              <a:rPr lang="en-GB" sz="2400" dirty="0"/>
              <a:t>SD: Shortest Distance. PN: Previous Node</a:t>
            </a:r>
            <a:endParaRPr lang="en-S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9205134"/>
                  </p:ext>
                </p:extLst>
              </p:nvPr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2891DE66-B281-49D8-85A2-203257D9A483}"/>
              </a:ext>
            </a:extLst>
          </p:cNvPr>
          <p:cNvSpPr/>
          <p:nvPr/>
        </p:nvSpPr>
        <p:spPr>
          <a:xfrm>
            <a:off x="1701863" y="2243838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C436D-180E-4243-8B2A-1CD0C8C2108B}"/>
              </a:ext>
            </a:extLst>
          </p:cNvPr>
          <p:cNvSpPr txBox="1"/>
          <p:nvPr/>
        </p:nvSpPr>
        <p:spPr>
          <a:xfrm>
            <a:off x="1689775" y="194178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9F30B3A7-013C-4AC3-BB04-6F26C80D9C09}"/>
              </a:ext>
            </a:extLst>
          </p:cNvPr>
          <p:cNvGraphicFramePr>
            <a:graphicFrameLocks/>
          </p:cNvGraphicFramePr>
          <p:nvPr/>
        </p:nvGraphicFramePr>
        <p:xfrm>
          <a:off x="2548787" y="1760676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9888BDFD-61EB-44AB-A252-96A8BAED76A6}"/>
              </a:ext>
            </a:extLst>
          </p:cNvPr>
          <p:cNvSpPr/>
          <p:nvPr/>
        </p:nvSpPr>
        <p:spPr>
          <a:xfrm>
            <a:off x="4024975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3EB21-7F96-4D03-8E5D-12A93F3AF584}"/>
              </a:ext>
            </a:extLst>
          </p:cNvPr>
          <p:cNvSpPr txBox="1"/>
          <p:nvPr/>
        </p:nvSpPr>
        <p:spPr>
          <a:xfrm>
            <a:off x="3999262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11B67A53-625C-4910-929C-FF446933BD8A}"/>
              </a:ext>
            </a:extLst>
          </p:cNvPr>
          <p:cNvGraphicFramePr>
            <a:graphicFrameLocks/>
          </p:cNvGraphicFramePr>
          <p:nvPr/>
        </p:nvGraphicFramePr>
        <p:xfrm>
          <a:off x="4970374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FD669AD3-08DD-4D50-97BA-B1F2CFECDB57}"/>
              </a:ext>
            </a:extLst>
          </p:cNvPr>
          <p:cNvSpPr/>
          <p:nvPr/>
        </p:nvSpPr>
        <p:spPr>
          <a:xfrm>
            <a:off x="6508826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E9D97-D474-4186-A633-ADBCC282DC78}"/>
              </a:ext>
            </a:extLst>
          </p:cNvPr>
          <p:cNvSpPr txBox="1"/>
          <p:nvPr/>
        </p:nvSpPr>
        <p:spPr>
          <a:xfrm>
            <a:off x="6483113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9C689F82-50E0-4AE8-B8C2-AA57C57D6A8B}"/>
              </a:ext>
            </a:extLst>
          </p:cNvPr>
          <p:cNvGraphicFramePr>
            <a:graphicFrameLocks/>
          </p:cNvGraphicFramePr>
          <p:nvPr/>
        </p:nvGraphicFramePr>
        <p:xfrm>
          <a:off x="7454225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30" name="Group 4">
            <a:extLst>
              <a:ext uri="{FF2B5EF4-FFF2-40B4-BE49-F238E27FC236}">
                <a16:creationId xmlns:a16="http://schemas.microsoft.com/office/drawing/2014/main" id="{66A9BBF1-E56F-44E1-B349-BF414B5050DC}"/>
              </a:ext>
            </a:extLst>
          </p:cNvPr>
          <p:cNvGrpSpPr>
            <a:grpSpLocks/>
          </p:cNvGrpSpPr>
          <p:nvPr/>
        </p:nvGrpSpPr>
        <p:grpSpPr bwMode="auto">
          <a:xfrm>
            <a:off x="8704" y="3932041"/>
            <a:ext cx="533400" cy="533400"/>
            <a:chOff x="1824" y="2736"/>
            <a:chExt cx="336" cy="336"/>
          </a:xfrm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F0C92A47-7D3C-46E7-8B83-3E7B73069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20087CB9-C25C-4F37-852A-6B50D3934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B71EE6D1-0048-43B7-8803-46050FBCA554}"/>
              </a:ext>
            </a:extLst>
          </p:cNvPr>
          <p:cNvGrpSpPr>
            <a:grpSpLocks/>
          </p:cNvGrpSpPr>
          <p:nvPr/>
        </p:nvGrpSpPr>
        <p:grpSpPr bwMode="auto">
          <a:xfrm>
            <a:off x="1165772" y="3495948"/>
            <a:ext cx="533400" cy="533400"/>
            <a:chOff x="1824" y="2736"/>
            <a:chExt cx="336" cy="336"/>
          </a:xfrm>
        </p:grpSpPr>
        <p:sp>
          <p:nvSpPr>
            <p:cNvPr id="34" name="Oval 8">
              <a:extLst>
                <a:ext uri="{FF2B5EF4-FFF2-40B4-BE49-F238E27FC236}">
                  <a16:creationId xmlns:a16="http://schemas.microsoft.com/office/drawing/2014/main" id="{123BA9D5-0979-4E38-A262-532676CE2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5" name="Text Box 9">
              <a:extLst>
                <a:ext uri="{FF2B5EF4-FFF2-40B4-BE49-F238E27FC236}">
                  <a16:creationId xmlns:a16="http://schemas.microsoft.com/office/drawing/2014/main" id="{0146D7D3-B350-4866-B8E6-9D50DDE37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5F2ED05F-ACEB-43CE-8625-920F35D516FF}"/>
              </a:ext>
            </a:extLst>
          </p:cNvPr>
          <p:cNvGrpSpPr>
            <a:grpSpLocks/>
          </p:cNvGrpSpPr>
          <p:nvPr/>
        </p:nvGrpSpPr>
        <p:grpSpPr bwMode="auto">
          <a:xfrm>
            <a:off x="1151704" y="4694041"/>
            <a:ext cx="533400" cy="533400"/>
            <a:chOff x="1824" y="2736"/>
            <a:chExt cx="336" cy="336"/>
          </a:xfrm>
        </p:grpSpPr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B4DDBF78-6DC4-40E9-93C4-2EEA903D2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8" name="Text Box 12">
              <a:extLst>
                <a:ext uri="{FF2B5EF4-FFF2-40B4-BE49-F238E27FC236}">
                  <a16:creationId xmlns:a16="http://schemas.microsoft.com/office/drawing/2014/main" id="{55DB6356-01BD-407D-83E7-77EC1BE93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39" name="Line 19">
            <a:extLst>
              <a:ext uri="{FF2B5EF4-FFF2-40B4-BE49-F238E27FC236}">
                <a16:creationId xmlns:a16="http://schemas.microsoft.com/office/drawing/2014/main" id="{0D1E76A4-DE99-45CB-8542-19184D05BE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104" y="3858325"/>
            <a:ext cx="685800" cy="25179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0" name="Line 20">
            <a:extLst>
              <a:ext uri="{FF2B5EF4-FFF2-40B4-BE49-F238E27FC236}">
                <a16:creationId xmlns:a16="http://schemas.microsoft.com/office/drawing/2014/main" id="{202D2CB3-8007-4DFA-B7D0-378D2230A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056" y="4389362"/>
            <a:ext cx="685800" cy="4572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B2B7ED10-8416-4DE6-9D56-C518A9EA51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6504" y="4008241"/>
            <a:ext cx="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2" name="Text Box 26">
            <a:extLst>
              <a:ext uri="{FF2B5EF4-FFF2-40B4-BE49-F238E27FC236}">
                <a16:creationId xmlns:a16="http://schemas.microsoft.com/office/drawing/2014/main" id="{3DA08BCE-3B33-479C-AB7E-968B8EB3D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05" y="4479729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3" name="Text Box 27">
            <a:extLst>
              <a:ext uri="{FF2B5EF4-FFF2-40B4-BE49-F238E27FC236}">
                <a16:creationId xmlns:a16="http://schemas.microsoft.com/office/drawing/2014/main" id="{20A8D519-A553-44A9-9D5D-C35BB2DE3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804" y="412916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4" name="Text Box 28">
            <a:extLst>
              <a:ext uri="{FF2B5EF4-FFF2-40B4-BE49-F238E27FC236}">
                <a16:creationId xmlns:a16="http://schemas.microsoft.com/office/drawing/2014/main" id="{D13AEC08-AAFB-42C0-AAC8-64387056E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439" y="368633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4967214"/>
                  </p:ext>
                </p:extLst>
              </p:nvPr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9ACF452D-FC12-4C5C-A5EF-DE3C77CF9E5B}"/>
              </a:ext>
            </a:extLst>
          </p:cNvPr>
          <p:cNvSpPr/>
          <p:nvPr/>
        </p:nvSpPr>
        <p:spPr>
          <a:xfrm>
            <a:off x="1553477" y="5743721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BE15F3-F6AF-4D26-81C4-99FCCC935682}"/>
              </a:ext>
            </a:extLst>
          </p:cNvPr>
          <p:cNvSpPr txBox="1"/>
          <p:nvPr/>
        </p:nvSpPr>
        <p:spPr>
          <a:xfrm>
            <a:off x="1541389" y="544166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48" name="Content Placeholder 4">
            <a:extLst>
              <a:ext uri="{FF2B5EF4-FFF2-40B4-BE49-F238E27FC236}">
                <a16:creationId xmlns:a16="http://schemas.microsoft.com/office/drawing/2014/main" id="{621E2ABA-F97A-4427-829B-F465DE7E3EB8}"/>
              </a:ext>
            </a:extLst>
          </p:cNvPr>
          <p:cNvGraphicFramePr>
            <a:graphicFrameLocks/>
          </p:cNvGraphicFramePr>
          <p:nvPr/>
        </p:nvGraphicFramePr>
        <p:xfrm>
          <a:off x="2400401" y="5260559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49" name="Arrow: Right 48">
            <a:extLst>
              <a:ext uri="{FF2B5EF4-FFF2-40B4-BE49-F238E27FC236}">
                <a16:creationId xmlns:a16="http://schemas.microsoft.com/office/drawing/2014/main" id="{C18CF408-5185-45BB-AEA6-C822513641D9}"/>
              </a:ext>
            </a:extLst>
          </p:cNvPr>
          <p:cNvSpPr/>
          <p:nvPr/>
        </p:nvSpPr>
        <p:spPr>
          <a:xfrm>
            <a:off x="3876589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73C0E9-D9F7-477E-A844-487E9A3BAA80}"/>
              </a:ext>
            </a:extLst>
          </p:cNvPr>
          <p:cNvSpPr txBox="1"/>
          <p:nvPr/>
        </p:nvSpPr>
        <p:spPr>
          <a:xfrm>
            <a:off x="3850876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C552F649-CBE1-4404-B215-585C88F7F51D}"/>
              </a:ext>
            </a:extLst>
          </p:cNvPr>
          <p:cNvSpPr/>
          <p:nvPr/>
        </p:nvSpPr>
        <p:spPr>
          <a:xfrm>
            <a:off x="6360440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E50D2F-8F7F-4FCD-8671-95376F18E0AB}"/>
              </a:ext>
            </a:extLst>
          </p:cNvPr>
          <p:cNvSpPr txBox="1"/>
          <p:nvPr/>
        </p:nvSpPr>
        <p:spPr>
          <a:xfrm>
            <a:off x="6334727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41828CC2-5B48-4C27-9FE2-AEA5D07BB410}"/>
              </a:ext>
            </a:extLst>
          </p:cNvPr>
          <p:cNvGraphicFramePr>
            <a:graphicFrameLocks/>
          </p:cNvGraphicFramePr>
          <p:nvPr/>
        </p:nvGraphicFramePr>
        <p:xfrm>
          <a:off x="7305839" y="5230603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69" name="Group 4">
            <a:extLst>
              <a:ext uri="{FF2B5EF4-FFF2-40B4-BE49-F238E27FC236}">
                <a16:creationId xmlns:a16="http://schemas.microsoft.com/office/drawing/2014/main" id="{032D331E-844B-40AE-9C3B-18BED307DECC}"/>
              </a:ext>
            </a:extLst>
          </p:cNvPr>
          <p:cNvGrpSpPr>
            <a:grpSpLocks/>
          </p:cNvGrpSpPr>
          <p:nvPr/>
        </p:nvGrpSpPr>
        <p:grpSpPr bwMode="auto">
          <a:xfrm>
            <a:off x="87747" y="440365"/>
            <a:ext cx="533400" cy="533400"/>
            <a:chOff x="1824" y="2736"/>
            <a:chExt cx="336" cy="336"/>
          </a:xfrm>
        </p:grpSpPr>
        <p:sp>
          <p:nvSpPr>
            <p:cNvPr id="70" name="Oval 5">
              <a:extLst>
                <a:ext uri="{FF2B5EF4-FFF2-40B4-BE49-F238E27FC236}">
                  <a16:creationId xmlns:a16="http://schemas.microsoft.com/office/drawing/2014/main" id="{4012C6F4-03A0-4F73-8BF7-0256BCEF8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1" name="Text Box 6">
              <a:extLst>
                <a:ext uri="{FF2B5EF4-FFF2-40B4-BE49-F238E27FC236}">
                  <a16:creationId xmlns:a16="http://schemas.microsoft.com/office/drawing/2014/main" id="{84E5EED4-0DA2-4A0F-8C51-9E9CBE79C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72" name="Group 7">
            <a:extLst>
              <a:ext uri="{FF2B5EF4-FFF2-40B4-BE49-F238E27FC236}">
                <a16:creationId xmlns:a16="http://schemas.microsoft.com/office/drawing/2014/main" id="{18DD0B5F-59CD-4846-9FD7-28534C2EE1F5}"/>
              </a:ext>
            </a:extLst>
          </p:cNvPr>
          <p:cNvGrpSpPr>
            <a:grpSpLocks/>
          </p:cNvGrpSpPr>
          <p:nvPr/>
        </p:nvGrpSpPr>
        <p:grpSpPr bwMode="auto">
          <a:xfrm>
            <a:off x="1244815" y="4272"/>
            <a:ext cx="533400" cy="533400"/>
            <a:chOff x="1824" y="2736"/>
            <a:chExt cx="336" cy="336"/>
          </a:xfrm>
        </p:grpSpPr>
        <p:sp>
          <p:nvSpPr>
            <p:cNvPr id="73" name="Oval 8">
              <a:extLst>
                <a:ext uri="{FF2B5EF4-FFF2-40B4-BE49-F238E27FC236}">
                  <a16:creationId xmlns:a16="http://schemas.microsoft.com/office/drawing/2014/main" id="{CC277830-2CED-438B-9A9B-219716723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4" name="Text Box 9">
              <a:extLst>
                <a:ext uri="{FF2B5EF4-FFF2-40B4-BE49-F238E27FC236}">
                  <a16:creationId xmlns:a16="http://schemas.microsoft.com/office/drawing/2014/main" id="{7DE1C50B-27C8-4BB8-9C9A-E696100CD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5" name="Group 10">
            <a:extLst>
              <a:ext uri="{FF2B5EF4-FFF2-40B4-BE49-F238E27FC236}">
                <a16:creationId xmlns:a16="http://schemas.microsoft.com/office/drawing/2014/main" id="{3F0923AF-EF7F-4832-9F38-E9B2E69A2759}"/>
              </a:ext>
            </a:extLst>
          </p:cNvPr>
          <p:cNvGrpSpPr>
            <a:grpSpLocks/>
          </p:cNvGrpSpPr>
          <p:nvPr/>
        </p:nvGrpSpPr>
        <p:grpSpPr bwMode="auto">
          <a:xfrm>
            <a:off x="1230747" y="1202365"/>
            <a:ext cx="533400" cy="533400"/>
            <a:chOff x="1824" y="2736"/>
            <a:chExt cx="336" cy="336"/>
          </a:xfrm>
        </p:grpSpPr>
        <p:sp>
          <p:nvSpPr>
            <p:cNvPr id="76" name="Oval 11">
              <a:extLst>
                <a:ext uri="{FF2B5EF4-FFF2-40B4-BE49-F238E27FC236}">
                  <a16:creationId xmlns:a16="http://schemas.microsoft.com/office/drawing/2014/main" id="{D355A455-6483-42BB-9D43-A8F1B864E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7" name="Text Box 12">
              <a:extLst>
                <a:ext uri="{FF2B5EF4-FFF2-40B4-BE49-F238E27FC236}">
                  <a16:creationId xmlns:a16="http://schemas.microsoft.com/office/drawing/2014/main" id="{A1FED9DF-1433-4E4F-A9C4-0A38BA99D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78" name="Line 19">
            <a:extLst>
              <a:ext uri="{FF2B5EF4-FFF2-40B4-BE49-F238E27FC236}">
                <a16:creationId xmlns:a16="http://schemas.microsoft.com/office/drawing/2014/main" id="{1E87E8E6-E95E-40D1-8007-987E011438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47" y="366649"/>
            <a:ext cx="685800" cy="25179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9" name="Line 20">
            <a:extLst>
              <a:ext uri="{FF2B5EF4-FFF2-40B4-BE49-F238E27FC236}">
                <a16:creationId xmlns:a16="http://schemas.microsoft.com/office/drawing/2014/main" id="{FF5D87FA-007B-49A6-AB11-94C7BA1B9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221" y="897565"/>
            <a:ext cx="613382" cy="507784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0" name="Line 23">
            <a:extLst>
              <a:ext uri="{FF2B5EF4-FFF2-40B4-BE49-F238E27FC236}">
                <a16:creationId xmlns:a16="http://schemas.microsoft.com/office/drawing/2014/main" id="{31CB08B6-12F0-4E0B-A84F-D927AFC905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547" y="516565"/>
            <a:ext cx="0" cy="6858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1" name="Text Box 26">
            <a:extLst>
              <a:ext uri="{FF2B5EF4-FFF2-40B4-BE49-F238E27FC236}">
                <a16:creationId xmlns:a16="http://schemas.microsoft.com/office/drawing/2014/main" id="{BFF5923F-B75C-4118-ACC9-1774D7ED4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48" y="98805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82" name="Text Box 27">
            <a:extLst>
              <a:ext uri="{FF2B5EF4-FFF2-40B4-BE49-F238E27FC236}">
                <a16:creationId xmlns:a16="http://schemas.microsoft.com/office/drawing/2014/main" id="{61C5D7E5-AA0A-48AA-BD9E-2873433DC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847" y="63748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83" name="Text Box 28">
            <a:extLst>
              <a:ext uri="{FF2B5EF4-FFF2-40B4-BE49-F238E27FC236}">
                <a16:creationId xmlns:a16="http://schemas.microsoft.com/office/drawing/2014/main" id="{50444C7E-0593-409C-9916-9FEA3A356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60" y="194662"/>
            <a:ext cx="437444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7E775F8-1388-4FDD-9F0C-220C52AD092E}"/>
              </a:ext>
            </a:extLst>
          </p:cNvPr>
          <p:cNvCxnSpPr/>
          <p:nvPr/>
        </p:nvCxnSpPr>
        <p:spPr>
          <a:xfrm>
            <a:off x="163947" y="3393015"/>
            <a:ext cx="888157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E0E7E61E-F2AD-47D6-A765-1C2891F461C7}"/>
              </a:ext>
            </a:extLst>
          </p:cNvPr>
          <p:cNvGraphicFramePr>
            <a:graphicFrameLocks/>
          </p:cNvGraphicFramePr>
          <p:nvPr/>
        </p:nvGraphicFramePr>
        <p:xfrm>
          <a:off x="4773833" y="5248155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823F949-5359-65C4-4829-7DED05D6FB7A}"/>
              </a:ext>
            </a:extLst>
          </p:cNvPr>
          <p:cNvSpPr txBox="1">
            <a:spLocks/>
          </p:cNvSpPr>
          <p:nvPr/>
        </p:nvSpPr>
        <p:spPr>
          <a:xfrm>
            <a:off x="1985135" y="1680565"/>
            <a:ext cx="71397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854011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41207</TotalTime>
  <Words>4472</Words>
  <Application>Microsoft Office PowerPoint</Application>
  <PresentationFormat>On-screen Show (4:3)</PresentationFormat>
  <Paragraphs>1129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DejaVu Sans Mono</vt:lpstr>
      <vt:lpstr>LucidaGrande</vt:lpstr>
      <vt:lpstr>System Font Regular</vt:lpstr>
      <vt:lpstr>Arial</vt:lpstr>
      <vt:lpstr>Calibri</vt:lpstr>
      <vt:lpstr>Cambria Math</vt:lpstr>
      <vt:lpstr>Helvetica</vt:lpstr>
      <vt:lpstr>Nunito</vt:lpstr>
      <vt:lpstr>Times</vt:lpstr>
      <vt:lpstr>Times New Roman</vt:lpstr>
      <vt:lpstr>Trebuchet MS</vt:lpstr>
      <vt:lpstr>Wingdings</vt:lpstr>
      <vt:lpstr>Office Theme</vt:lpstr>
      <vt:lpstr>Lecture 5.0 Shortest Paths</vt:lpstr>
      <vt:lpstr>Lecture Goals</vt:lpstr>
      <vt:lpstr>Lecture Goals</vt:lpstr>
      <vt:lpstr>Shortest Paths in an Edge-weighted Digraph</vt:lpstr>
      <vt:lpstr>Edge Relaxation</vt:lpstr>
      <vt:lpstr>Generic Shortest-paths Algorithm</vt:lpstr>
      <vt:lpstr>Dijkstra's Algorithm</vt:lpstr>
      <vt:lpstr>Dijkstra’s Algorithm: Correctness Proof</vt:lpstr>
      <vt:lpstr>Toy Example: find shortest path starting from source vertex S for undirected graph SD: Shortest Distance. PN: Previous Node</vt:lpstr>
      <vt:lpstr>Toy Example: find shortest path starting from source vertex S for directed graph</vt:lpstr>
      <vt:lpstr>Example Graph</vt:lpstr>
      <vt:lpstr>Initialize</vt:lpstr>
      <vt:lpstr>Visit vertex A</vt:lpstr>
      <vt:lpstr>Visit vertex B</vt:lpstr>
      <vt:lpstr>Visit vertex D</vt:lpstr>
      <vt:lpstr>Visit vertex E</vt:lpstr>
      <vt:lpstr>Visit vertex F</vt:lpstr>
      <vt:lpstr>Visit vertex C</vt:lpstr>
      <vt:lpstr>End of Algorithm</vt:lpstr>
      <vt:lpstr>Getting the Shortest Path from A to C</vt:lpstr>
      <vt:lpstr>Dijkstra’s Algorithm Example 2</vt:lpstr>
      <vt:lpstr>Initialize</vt:lpstr>
      <vt:lpstr>Visit vertex A </vt:lpstr>
      <vt:lpstr>Visit vertex C </vt:lpstr>
      <vt:lpstr>Visit vertex B </vt:lpstr>
      <vt:lpstr>Visit vertex E </vt:lpstr>
      <vt:lpstr>Visit vertex D </vt:lpstr>
      <vt:lpstr>Dijkstra’s Algorithm Example 3</vt:lpstr>
      <vt:lpstr>Dijkstra’s Algorithm Example 4</vt:lpstr>
      <vt:lpstr>PowerPoint Presentation</vt:lpstr>
      <vt:lpstr>Bellman-Ford Algorithm</vt:lpstr>
      <vt:lpstr>Bellman-Ford Algorithm Proof of Correctness</vt:lpstr>
      <vt:lpstr>Bellman-Ford Algorithm with Negative Cycle Detection</vt:lpstr>
      <vt:lpstr>Time Complexity of Bellman-Ford Algorithm</vt:lpstr>
      <vt:lpstr>Bellman-Ford Algorithm Example 1</vt:lpstr>
      <vt:lpstr>Dijkstra's Algorithm vs. Bellman-Ford Algorithm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1200</cp:revision>
  <cp:lastPrinted>2024-11-04T21:27:29Z</cp:lastPrinted>
  <dcterms:created xsi:type="dcterms:W3CDTF">2018-08-13T22:58:39Z</dcterms:created>
  <dcterms:modified xsi:type="dcterms:W3CDTF">2024-11-20T21:15:45Z</dcterms:modified>
</cp:coreProperties>
</file>